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2.xml" ContentType="application/vnd.openxmlformats-officedocument.presentationml.tags+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94"/>
  </p:notesMasterIdLst>
  <p:handoutMasterIdLst>
    <p:handoutMasterId r:id="rId95"/>
  </p:handoutMasterIdLst>
  <p:sldIdLst>
    <p:sldId id="259" r:id="rId5"/>
    <p:sldId id="405" r:id="rId6"/>
    <p:sldId id="288" r:id="rId7"/>
    <p:sldId id="302" r:id="rId8"/>
    <p:sldId id="303" r:id="rId9"/>
    <p:sldId id="305" r:id="rId10"/>
    <p:sldId id="315" r:id="rId11"/>
    <p:sldId id="304" r:id="rId12"/>
    <p:sldId id="306" r:id="rId13"/>
    <p:sldId id="289" r:id="rId14"/>
    <p:sldId id="308" r:id="rId15"/>
    <p:sldId id="400" r:id="rId16"/>
    <p:sldId id="309" r:id="rId17"/>
    <p:sldId id="402" r:id="rId18"/>
    <p:sldId id="396" r:id="rId19"/>
    <p:sldId id="262" r:id="rId20"/>
    <p:sldId id="295" r:id="rId21"/>
    <p:sldId id="301" r:id="rId22"/>
    <p:sldId id="348" r:id="rId23"/>
    <p:sldId id="349" r:id="rId24"/>
    <p:sldId id="300" r:id="rId25"/>
    <p:sldId id="343" r:id="rId26"/>
    <p:sldId id="324" r:id="rId27"/>
    <p:sldId id="316" r:id="rId28"/>
    <p:sldId id="397" r:id="rId29"/>
    <p:sldId id="317" r:id="rId30"/>
    <p:sldId id="320" r:id="rId31"/>
    <p:sldId id="358" r:id="rId32"/>
    <p:sldId id="359" r:id="rId33"/>
    <p:sldId id="360" r:id="rId34"/>
    <p:sldId id="325" r:id="rId35"/>
    <p:sldId id="342" r:id="rId36"/>
    <p:sldId id="346" r:id="rId37"/>
    <p:sldId id="367" r:id="rId38"/>
    <p:sldId id="326" r:id="rId39"/>
    <p:sldId id="355" r:id="rId40"/>
    <p:sldId id="398" r:id="rId41"/>
    <p:sldId id="318" r:id="rId42"/>
    <p:sldId id="321" r:id="rId43"/>
    <p:sldId id="377" r:id="rId44"/>
    <p:sldId id="378" r:id="rId45"/>
    <p:sldId id="379" r:id="rId46"/>
    <p:sldId id="327" r:id="rId47"/>
    <p:sldId id="341" r:id="rId48"/>
    <p:sldId id="371" r:id="rId49"/>
    <p:sldId id="372" r:id="rId50"/>
    <p:sldId id="328" r:id="rId51"/>
    <p:sldId id="356" r:id="rId52"/>
    <p:sldId id="399" r:id="rId53"/>
    <p:sldId id="319" r:id="rId54"/>
    <p:sldId id="322" r:id="rId55"/>
    <p:sldId id="380" r:id="rId56"/>
    <p:sldId id="381" r:id="rId57"/>
    <p:sldId id="382" r:id="rId58"/>
    <p:sldId id="329" r:id="rId59"/>
    <p:sldId id="340" r:id="rId60"/>
    <p:sldId id="363" r:id="rId61"/>
    <p:sldId id="330" r:id="rId62"/>
    <p:sldId id="357" r:id="rId63"/>
    <p:sldId id="290" r:id="rId64"/>
    <p:sldId id="296" r:id="rId65"/>
    <p:sldId id="350" r:id="rId66"/>
    <p:sldId id="298" r:id="rId67"/>
    <p:sldId id="403" r:id="rId68"/>
    <p:sldId id="351" r:id="rId69"/>
    <p:sldId id="404" r:id="rId70"/>
    <p:sldId id="291" r:id="rId71"/>
    <p:sldId id="333" r:id="rId72"/>
    <p:sldId id="292" r:id="rId73"/>
    <p:sldId id="335" r:id="rId74"/>
    <p:sldId id="293" r:id="rId75"/>
    <p:sldId id="373" r:id="rId76"/>
    <p:sldId id="387" r:id="rId77"/>
    <p:sldId id="388" r:id="rId78"/>
    <p:sldId id="374" r:id="rId79"/>
    <p:sldId id="391" r:id="rId80"/>
    <p:sldId id="389" r:id="rId81"/>
    <p:sldId id="375" r:id="rId82"/>
    <p:sldId id="392" r:id="rId83"/>
    <p:sldId id="393" r:id="rId84"/>
    <p:sldId id="376" r:id="rId85"/>
    <p:sldId id="394" r:id="rId86"/>
    <p:sldId id="395" r:id="rId87"/>
    <p:sldId id="294" r:id="rId88"/>
    <p:sldId id="336" r:id="rId89"/>
    <p:sldId id="337" r:id="rId90"/>
    <p:sldId id="338" r:id="rId91"/>
    <p:sldId id="339" r:id="rId92"/>
    <p:sldId id="287" r:id="rId9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A8A69C"/>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715" autoAdjust="0"/>
  </p:normalViewPr>
  <p:slideViewPr>
    <p:cSldViewPr>
      <p:cViewPr varScale="1">
        <p:scale>
          <a:sx n="82" d="100"/>
          <a:sy n="82" d="100"/>
        </p:scale>
        <p:origin x="1502" y="58"/>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notesMaster" Target="notesMasters/notesMaster1.xml"/><Relationship Id="rId9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rts/_rels/chart1.xml.rels><?xml version="1.0" encoding="UTF-8" standalone="yes"?>
<Relationships xmlns="http://schemas.openxmlformats.org/package/2006/relationships"><Relationship Id="rId3" Type="http://schemas.openxmlformats.org/officeDocument/2006/relationships/oleObject" Target="file:///D:\PhD_ICARDA\trt_vs_foodfeed\lentil\lpvpecd.xl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PhD_ICARDA\trt_vs_foodfeed\lentil\lpvpecd.xls"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8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800" b="0">
                <a:latin typeface="Arial" panose="020B0604020202020204" pitchFamily="34" charset="0"/>
                <a:cs typeface="Arial" panose="020B0604020202020204" pitchFamily="34" charset="0"/>
              </a:rPr>
              <a:t>IVOMD (g/kg)</a:t>
            </a:r>
          </a:p>
        </c:rich>
      </c:tx>
      <c:layout>
        <c:manualLayout>
          <c:xMode val="edge"/>
          <c:yMode val="edge"/>
          <c:x val="0"/>
          <c:y val="4.8353909465020585E-2"/>
        </c:manualLayout>
      </c:layout>
      <c:overlay val="0"/>
      <c:spPr>
        <a:noFill/>
        <a:ln>
          <a:noFill/>
        </a:ln>
        <a:effectLst/>
      </c:spPr>
      <c:txPr>
        <a:bodyPr rot="0" spcFirstLastPara="1" vertOverflow="ellipsis" vert="horz" wrap="square" anchor="ctr" anchorCtr="1"/>
        <a:lstStyle/>
        <a:p>
          <a:pPr algn="l">
            <a:defRPr sz="8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scatterChart>
        <c:scatterStyle val="lineMarker"/>
        <c:varyColors val="0"/>
        <c:ser>
          <c:idx val="0"/>
          <c:order val="0"/>
          <c:tx>
            <c:strRef>
              <c:f>Sheet4!$F$1</c:f>
              <c:strCache>
                <c:ptCount val="1"/>
                <c:pt idx="0">
                  <c:v>IVOMD</c:v>
                </c:pt>
              </c:strCache>
            </c:strRef>
          </c:tx>
          <c:spPr>
            <a:ln w="19050" cap="rnd">
              <a:noFill/>
              <a:round/>
            </a:ln>
            <a:effectLst/>
          </c:spPr>
          <c:marker>
            <c:symbol val="circle"/>
            <c:size val="5"/>
            <c:spPr>
              <a:solidFill>
                <a:schemeClr val="tx1"/>
              </a:solidFill>
              <a:ln w="9525">
                <a:noFill/>
              </a:ln>
              <a:effectLst/>
            </c:spPr>
          </c:marker>
          <c:trendline>
            <c:spPr>
              <a:ln w="19050" cap="rnd">
                <a:solidFill>
                  <a:schemeClr val="tx1"/>
                </a:solidFill>
                <a:prstDash val="solid"/>
              </a:ln>
              <a:effectLst/>
            </c:spPr>
            <c:trendlineType val="linear"/>
            <c:dispRSqr val="0"/>
            <c:dispEq val="1"/>
            <c:trendlineLbl>
              <c:layout>
                <c:manualLayout>
                  <c:x val="0.23832057451151947"/>
                  <c:y val="-0.14530191827873368"/>
                </c:manualLayout>
              </c:layout>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800" baseline="0">
                        <a:latin typeface="Arial" panose="020B0604020202020204" pitchFamily="34" charset="0"/>
                        <a:cs typeface="Arial" panose="020B0604020202020204" pitchFamily="34" charset="0"/>
                      </a:rPr>
                      <a:t>y = -0.9x + 871</a:t>
                    </a:r>
                  </a:p>
                  <a:p>
                    <a:pPr>
                      <a:defRPr sz="800">
                        <a:latin typeface="Arial" panose="020B0604020202020204" pitchFamily="34" charset="0"/>
                        <a:cs typeface="Arial" panose="020B0604020202020204" pitchFamily="34" charset="0"/>
                      </a:defRPr>
                    </a:pPr>
                    <a:r>
                      <a:rPr lang="en-US" sz="800" baseline="0">
                        <a:latin typeface="Arial" panose="020B0604020202020204" pitchFamily="34" charset="0"/>
                        <a:cs typeface="Arial" panose="020B0604020202020204" pitchFamily="34" charset="0"/>
                      </a:rPr>
                      <a:t>R</a:t>
                    </a:r>
                    <a:r>
                      <a:rPr lang="en-US" sz="800" baseline="30000">
                        <a:latin typeface="Arial" panose="020B0604020202020204" pitchFamily="34" charset="0"/>
                        <a:cs typeface="Arial" panose="020B0604020202020204" pitchFamily="34" charset="0"/>
                      </a:rPr>
                      <a:t>2</a:t>
                    </a:r>
                    <a:r>
                      <a:rPr lang="en-US" sz="800" baseline="0">
                        <a:latin typeface="Arial" panose="020B0604020202020204" pitchFamily="34" charset="0"/>
                        <a:cs typeface="Arial" panose="020B0604020202020204" pitchFamily="34" charset="0"/>
                      </a:rPr>
                      <a:t>= 0.9</a:t>
                    </a:r>
                    <a:endParaRPr lang="en-US" sz="800">
                      <a:latin typeface="Arial" panose="020B0604020202020204" pitchFamily="34" charset="0"/>
                      <a:cs typeface="Arial" panose="020B0604020202020204" pitchFamily="34" charset="0"/>
                    </a:endParaRPr>
                  </a:p>
                </c:rich>
              </c:tx>
              <c:numFmt formatCode="General" sourceLinked="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rendlineLbl>
          </c:trendline>
          <c:xVal>
            <c:numRef>
              <c:f>Sheet4!$E$2:$E$76</c:f>
              <c:numCache>
                <c:formatCode>0</c:formatCode>
                <c:ptCount val="75"/>
                <c:pt idx="0">
                  <c:v>375.58334400000001</c:v>
                </c:pt>
                <c:pt idx="1">
                  <c:v>360.05104099999994</c:v>
                </c:pt>
                <c:pt idx="2">
                  <c:v>340.907059</c:v>
                </c:pt>
                <c:pt idx="3">
                  <c:v>325.48301700000002</c:v>
                </c:pt>
                <c:pt idx="4">
                  <c:v>367.610321</c:v>
                </c:pt>
                <c:pt idx="5">
                  <c:v>362.62348199999997</c:v>
                </c:pt>
                <c:pt idx="6">
                  <c:v>336.74598699999996</c:v>
                </c:pt>
                <c:pt idx="7">
                  <c:v>323.46641499999998</c:v>
                </c:pt>
                <c:pt idx="8">
                  <c:v>372.31246900000002</c:v>
                </c:pt>
                <c:pt idx="9">
                  <c:v>314.66907500000002</c:v>
                </c:pt>
                <c:pt idx="10">
                  <c:v>319.30255899999997</c:v>
                </c:pt>
                <c:pt idx="11">
                  <c:v>300.82382200000001</c:v>
                </c:pt>
                <c:pt idx="12">
                  <c:v>321.69418299999995</c:v>
                </c:pt>
                <c:pt idx="13">
                  <c:v>355.87711300000001</c:v>
                </c:pt>
                <c:pt idx="14">
                  <c:v>409.04373200000003</c:v>
                </c:pt>
                <c:pt idx="15">
                  <c:v>356.53793299999995</c:v>
                </c:pt>
                <c:pt idx="16">
                  <c:v>308.36763400000001</c:v>
                </c:pt>
                <c:pt idx="17">
                  <c:v>297.17577</c:v>
                </c:pt>
                <c:pt idx="18">
                  <c:v>326.760559</c:v>
                </c:pt>
                <c:pt idx="19">
                  <c:v>324.62474800000001</c:v>
                </c:pt>
                <c:pt idx="20">
                  <c:v>330.89325000000002</c:v>
                </c:pt>
                <c:pt idx="21">
                  <c:v>378.84506199999998</c:v>
                </c:pt>
                <c:pt idx="22">
                  <c:v>327.54474600000003</c:v>
                </c:pt>
                <c:pt idx="23">
                  <c:v>313.26753600000001</c:v>
                </c:pt>
                <c:pt idx="24">
                  <c:v>336.36871300000001</c:v>
                </c:pt>
                <c:pt idx="25">
                  <c:v>327.21702600000003</c:v>
                </c:pt>
                <c:pt idx="26">
                  <c:v>279.358025</c:v>
                </c:pt>
                <c:pt idx="27">
                  <c:v>334.72209900000001</c:v>
                </c:pt>
                <c:pt idx="28">
                  <c:v>305.71084999999999</c:v>
                </c:pt>
                <c:pt idx="29">
                  <c:v>326.37950899999998</c:v>
                </c:pt>
                <c:pt idx="30">
                  <c:v>387.89527900000002</c:v>
                </c:pt>
                <c:pt idx="31">
                  <c:v>320.83621999999997</c:v>
                </c:pt>
                <c:pt idx="32">
                  <c:v>311.86328900000001</c:v>
                </c:pt>
                <c:pt idx="33">
                  <c:v>312.151432</c:v>
                </c:pt>
                <c:pt idx="34">
                  <c:v>370.07373800000005</c:v>
                </c:pt>
                <c:pt idx="35">
                  <c:v>365.65528899999998</c:v>
                </c:pt>
                <c:pt idx="36">
                  <c:v>325.79013799999996</c:v>
                </c:pt>
                <c:pt idx="37">
                  <c:v>322.34718299999997</c:v>
                </c:pt>
                <c:pt idx="38">
                  <c:v>361.24553700000001</c:v>
                </c:pt>
                <c:pt idx="39">
                  <c:v>406.578217</c:v>
                </c:pt>
                <c:pt idx="40">
                  <c:v>372.835579</c:v>
                </c:pt>
                <c:pt idx="41">
                  <c:v>333.05728899999997</c:v>
                </c:pt>
                <c:pt idx="42">
                  <c:v>399.55898300000001</c:v>
                </c:pt>
                <c:pt idx="43">
                  <c:v>365.59951799999999</c:v>
                </c:pt>
                <c:pt idx="44">
                  <c:v>328.55796800000002</c:v>
                </c:pt>
                <c:pt idx="45">
                  <c:v>368.30230700000004</c:v>
                </c:pt>
                <c:pt idx="46">
                  <c:v>338.64276899999999</c:v>
                </c:pt>
                <c:pt idx="47">
                  <c:v>325.13797799999998</c:v>
                </c:pt>
                <c:pt idx="48">
                  <c:v>334.79728700000004</c:v>
                </c:pt>
                <c:pt idx="49">
                  <c:v>342.49073000000004</c:v>
                </c:pt>
                <c:pt idx="50">
                  <c:v>352.22587599999997</c:v>
                </c:pt>
                <c:pt idx="51">
                  <c:v>344.089699</c:v>
                </c:pt>
                <c:pt idx="52">
                  <c:v>374.30606799999998</c:v>
                </c:pt>
                <c:pt idx="53">
                  <c:v>300.549126</c:v>
                </c:pt>
                <c:pt idx="54">
                  <c:v>345.40535</c:v>
                </c:pt>
                <c:pt idx="55">
                  <c:v>352.05230700000004</c:v>
                </c:pt>
                <c:pt idx="56">
                  <c:v>389.55162000000001</c:v>
                </c:pt>
                <c:pt idx="57">
                  <c:v>337.94151300000004</c:v>
                </c:pt>
                <c:pt idx="58">
                  <c:v>363.50799600000005</c:v>
                </c:pt>
                <c:pt idx="59">
                  <c:v>307.851677</c:v>
                </c:pt>
                <c:pt idx="60">
                  <c:v>318.03007099999996</c:v>
                </c:pt>
                <c:pt idx="61">
                  <c:v>322.57682799999998</c:v>
                </c:pt>
                <c:pt idx="62">
                  <c:v>342.27981599999998</c:v>
                </c:pt>
                <c:pt idx="63">
                  <c:v>308.16074400000002</c:v>
                </c:pt>
                <c:pt idx="64">
                  <c:v>311.91814399999998</c:v>
                </c:pt>
                <c:pt idx="65">
                  <c:v>335.72528799999998</c:v>
                </c:pt>
                <c:pt idx="66">
                  <c:v>331.54060399999997</c:v>
                </c:pt>
                <c:pt idx="67">
                  <c:v>338.10909299999997</c:v>
                </c:pt>
                <c:pt idx="68">
                  <c:v>277.71825799999999</c:v>
                </c:pt>
                <c:pt idx="69">
                  <c:v>323.76117700000003</c:v>
                </c:pt>
                <c:pt idx="70">
                  <c:v>324.91016400000001</c:v>
                </c:pt>
                <c:pt idx="71">
                  <c:v>381.10649100000001</c:v>
                </c:pt>
                <c:pt idx="72">
                  <c:v>370.65475499999997</c:v>
                </c:pt>
                <c:pt idx="73">
                  <c:v>309.91207100000003</c:v>
                </c:pt>
                <c:pt idx="74">
                  <c:v>343.40089799999998</c:v>
                </c:pt>
              </c:numCache>
            </c:numRef>
          </c:xVal>
          <c:yVal>
            <c:numRef>
              <c:f>Sheet4!$F$2:$F$76</c:f>
              <c:numCache>
                <c:formatCode>0</c:formatCode>
                <c:ptCount val="75"/>
                <c:pt idx="0">
                  <c:v>539.23801400000002</c:v>
                </c:pt>
                <c:pt idx="1">
                  <c:v>557.19909700000005</c:v>
                </c:pt>
                <c:pt idx="2">
                  <c:v>575.68576800000005</c:v>
                </c:pt>
                <c:pt idx="3">
                  <c:v>571.99043299999994</c:v>
                </c:pt>
                <c:pt idx="4">
                  <c:v>544.07089199999996</c:v>
                </c:pt>
                <c:pt idx="5">
                  <c:v>542.49313399999994</c:v>
                </c:pt>
                <c:pt idx="6">
                  <c:v>577.01698299999998</c:v>
                </c:pt>
                <c:pt idx="7">
                  <c:v>581.27681699999994</c:v>
                </c:pt>
                <c:pt idx="8">
                  <c:v>543.77323200000001</c:v>
                </c:pt>
                <c:pt idx="9">
                  <c:v>588.66497000000004</c:v>
                </c:pt>
                <c:pt idx="10">
                  <c:v>572.15057400000001</c:v>
                </c:pt>
                <c:pt idx="11">
                  <c:v>609.68498199999999</c:v>
                </c:pt>
                <c:pt idx="12">
                  <c:v>579.16172000000006</c:v>
                </c:pt>
                <c:pt idx="13">
                  <c:v>562.09499400000004</c:v>
                </c:pt>
                <c:pt idx="14">
                  <c:v>517.71488199999999</c:v>
                </c:pt>
                <c:pt idx="15">
                  <c:v>567.24121100000002</c:v>
                </c:pt>
                <c:pt idx="16">
                  <c:v>599.25499000000002</c:v>
                </c:pt>
                <c:pt idx="17">
                  <c:v>621.01799000000005</c:v>
                </c:pt>
                <c:pt idx="18">
                  <c:v>575.08148200000005</c:v>
                </c:pt>
                <c:pt idx="19">
                  <c:v>569.73041499999999</c:v>
                </c:pt>
                <c:pt idx="20">
                  <c:v>565.072632</c:v>
                </c:pt>
                <c:pt idx="21">
                  <c:v>536.44599900000003</c:v>
                </c:pt>
                <c:pt idx="22">
                  <c:v>562.538681</c:v>
                </c:pt>
                <c:pt idx="23">
                  <c:v>589.03633100000002</c:v>
                </c:pt>
                <c:pt idx="24">
                  <c:v>565.934258</c:v>
                </c:pt>
                <c:pt idx="25">
                  <c:v>579.38957199999993</c:v>
                </c:pt>
                <c:pt idx="26">
                  <c:v>635.88417100000004</c:v>
                </c:pt>
                <c:pt idx="27">
                  <c:v>558.12362700000006</c:v>
                </c:pt>
                <c:pt idx="28">
                  <c:v>601.85684199999992</c:v>
                </c:pt>
                <c:pt idx="29">
                  <c:v>575.61088599999994</c:v>
                </c:pt>
                <c:pt idx="30">
                  <c:v>526.67614000000003</c:v>
                </c:pt>
                <c:pt idx="31">
                  <c:v>583.546066</c:v>
                </c:pt>
                <c:pt idx="32">
                  <c:v>586.65954599999998</c:v>
                </c:pt>
                <c:pt idx="33">
                  <c:v>587.71045700000002</c:v>
                </c:pt>
                <c:pt idx="34">
                  <c:v>548.11473799999999</c:v>
                </c:pt>
                <c:pt idx="35">
                  <c:v>552.25585899999999</c:v>
                </c:pt>
                <c:pt idx="36">
                  <c:v>562.64713299999994</c:v>
                </c:pt>
                <c:pt idx="37">
                  <c:v>591.12052900000003</c:v>
                </c:pt>
                <c:pt idx="38">
                  <c:v>552.999954</c:v>
                </c:pt>
                <c:pt idx="39">
                  <c:v>515.64117399999998</c:v>
                </c:pt>
                <c:pt idx="40">
                  <c:v>523.09677099999999</c:v>
                </c:pt>
                <c:pt idx="41">
                  <c:v>582.71232599999996</c:v>
                </c:pt>
                <c:pt idx="42">
                  <c:v>510.31619999999998</c:v>
                </c:pt>
                <c:pt idx="43">
                  <c:v>548.71467600000005</c:v>
                </c:pt>
                <c:pt idx="44">
                  <c:v>577.70729099999994</c:v>
                </c:pt>
                <c:pt idx="45">
                  <c:v>543.774719</c:v>
                </c:pt>
                <c:pt idx="46">
                  <c:v>575.82664499999998</c:v>
                </c:pt>
                <c:pt idx="47">
                  <c:v>584.33982800000001</c:v>
                </c:pt>
                <c:pt idx="48">
                  <c:v>550.21007500000007</c:v>
                </c:pt>
                <c:pt idx="49">
                  <c:v>570.88691700000004</c:v>
                </c:pt>
                <c:pt idx="50">
                  <c:v>564.61090100000001</c:v>
                </c:pt>
                <c:pt idx="51">
                  <c:v>563.72348799999997</c:v>
                </c:pt>
                <c:pt idx="52">
                  <c:v>535.57716399999993</c:v>
                </c:pt>
                <c:pt idx="53">
                  <c:v>619.38945799999999</c:v>
                </c:pt>
                <c:pt idx="54">
                  <c:v>553.96961199999998</c:v>
                </c:pt>
                <c:pt idx="55">
                  <c:v>556.02409399999999</c:v>
                </c:pt>
                <c:pt idx="56">
                  <c:v>517.00531000000001</c:v>
                </c:pt>
                <c:pt idx="57">
                  <c:v>560.77911399999994</c:v>
                </c:pt>
                <c:pt idx="58">
                  <c:v>541.99836700000003</c:v>
                </c:pt>
                <c:pt idx="59">
                  <c:v>605.16292599999997</c:v>
                </c:pt>
                <c:pt idx="60">
                  <c:v>579.66804500000001</c:v>
                </c:pt>
                <c:pt idx="61">
                  <c:v>579.35207400000002</c:v>
                </c:pt>
                <c:pt idx="62">
                  <c:v>560.05317700000001</c:v>
                </c:pt>
                <c:pt idx="63">
                  <c:v>594.31205699999998</c:v>
                </c:pt>
                <c:pt idx="64">
                  <c:v>600.60211200000003</c:v>
                </c:pt>
                <c:pt idx="65">
                  <c:v>567.13073700000007</c:v>
                </c:pt>
                <c:pt idx="66">
                  <c:v>567.84271200000001</c:v>
                </c:pt>
                <c:pt idx="67">
                  <c:v>577.03132600000004</c:v>
                </c:pt>
                <c:pt idx="68">
                  <c:v>637.13592499999993</c:v>
                </c:pt>
                <c:pt idx="69">
                  <c:v>578.93127400000003</c:v>
                </c:pt>
                <c:pt idx="70">
                  <c:v>579.28535499999998</c:v>
                </c:pt>
                <c:pt idx="71">
                  <c:v>519.55863999999997</c:v>
                </c:pt>
                <c:pt idx="72">
                  <c:v>553.32065599999999</c:v>
                </c:pt>
                <c:pt idx="73">
                  <c:v>586.99363700000004</c:v>
                </c:pt>
                <c:pt idx="74">
                  <c:v>562.35784524999997</c:v>
                </c:pt>
              </c:numCache>
            </c:numRef>
          </c:yVal>
          <c:smooth val="0"/>
        </c:ser>
        <c:dLbls>
          <c:showLegendKey val="0"/>
          <c:showVal val="0"/>
          <c:showCatName val="0"/>
          <c:showSerName val="0"/>
          <c:showPercent val="0"/>
          <c:showBubbleSize val="0"/>
        </c:dLbls>
        <c:axId val="5025968"/>
        <c:axId val="331728928"/>
      </c:scatterChart>
      <c:valAx>
        <c:axId val="5025968"/>
        <c:scaling>
          <c:orientation val="minMax"/>
          <c:min val="250"/>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800">
                    <a:latin typeface="Arial" panose="020B0604020202020204" pitchFamily="34" charset="0"/>
                    <a:cs typeface="Arial" panose="020B0604020202020204" pitchFamily="34" charset="0"/>
                  </a:rPr>
                  <a:t>ADF (g/kg)</a:t>
                </a:r>
              </a:p>
            </c:rich>
          </c:tx>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31728928"/>
        <c:crosses val="autoZero"/>
        <c:crossBetween val="midCat"/>
      </c:valAx>
      <c:valAx>
        <c:axId val="331728928"/>
        <c:scaling>
          <c:orientation val="minMax"/>
          <c:min val="500"/>
        </c:scaling>
        <c:delete val="0"/>
        <c:axPos val="l"/>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02596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8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800" b="0">
                <a:latin typeface="Arial" panose="020B0604020202020204" pitchFamily="34" charset="0"/>
                <a:cs typeface="Arial" panose="020B0604020202020204" pitchFamily="34" charset="0"/>
              </a:rPr>
              <a:t>ME (MJ/kg)</a:t>
            </a:r>
          </a:p>
        </c:rich>
      </c:tx>
      <c:layout>
        <c:manualLayout>
          <c:xMode val="edge"/>
          <c:yMode val="edge"/>
          <c:x val="0"/>
          <c:y val="4.4753086419753084E-2"/>
        </c:manualLayout>
      </c:layout>
      <c:overlay val="0"/>
      <c:spPr>
        <a:noFill/>
        <a:ln>
          <a:noFill/>
        </a:ln>
        <a:effectLst/>
      </c:spPr>
      <c:txPr>
        <a:bodyPr rot="0" spcFirstLastPara="1" vertOverflow="ellipsis" vert="horz" wrap="square" anchor="ctr" anchorCtr="1"/>
        <a:lstStyle/>
        <a:p>
          <a:pPr algn="l">
            <a:defRPr sz="8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scatterChart>
        <c:scatterStyle val="lineMarker"/>
        <c:varyColors val="0"/>
        <c:ser>
          <c:idx val="0"/>
          <c:order val="0"/>
          <c:tx>
            <c:strRef>
              <c:f>Sheet4!$G$1</c:f>
              <c:strCache>
                <c:ptCount val="1"/>
                <c:pt idx="0">
                  <c:v>ME</c:v>
                </c:pt>
              </c:strCache>
            </c:strRef>
          </c:tx>
          <c:spPr>
            <a:ln w="19050" cap="rnd">
              <a:noFill/>
              <a:round/>
            </a:ln>
            <a:effectLst/>
          </c:spPr>
          <c:marker>
            <c:symbol val="circle"/>
            <c:size val="5"/>
            <c:spPr>
              <a:solidFill>
                <a:schemeClr val="tx1"/>
              </a:solidFill>
              <a:ln w="9525">
                <a:noFill/>
              </a:ln>
              <a:effectLst/>
            </c:spPr>
          </c:marker>
          <c:trendline>
            <c:spPr>
              <a:ln w="19050" cap="rnd">
                <a:solidFill>
                  <a:schemeClr val="tx1"/>
                </a:solidFill>
                <a:prstDash val="solid"/>
              </a:ln>
              <a:effectLst/>
            </c:spPr>
            <c:trendlineType val="linear"/>
            <c:dispRSqr val="0"/>
            <c:dispEq val="0"/>
          </c:trendline>
          <c:trendline>
            <c:spPr>
              <a:ln w="19050" cap="rnd">
                <a:noFill/>
                <a:prstDash val="sysDot"/>
              </a:ln>
              <a:effectLst/>
            </c:spPr>
            <c:trendlineType val="linear"/>
            <c:dispRSqr val="0"/>
            <c:dispEq val="1"/>
            <c:trendlineLbl>
              <c:layout>
                <c:manualLayout>
                  <c:x val="0.22980825313502479"/>
                  <c:y val="-0.15558998412235509"/>
                </c:manualLayout>
              </c:layout>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800" baseline="0">
                        <a:latin typeface="Arial" panose="020B0604020202020204" pitchFamily="34" charset="0"/>
                        <a:cs typeface="Arial" panose="020B0604020202020204" pitchFamily="34" charset="0"/>
                      </a:rPr>
                      <a:t>y = -0.014x + 13</a:t>
                    </a:r>
                  </a:p>
                  <a:p>
                    <a:pPr>
                      <a:defRPr sz="800">
                        <a:latin typeface="Arial" panose="020B0604020202020204" pitchFamily="34" charset="0"/>
                        <a:cs typeface="Arial" panose="020B0604020202020204" pitchFamily="34" charset="0"/>
                      </a:defRPr>
                    </a:pPr>
                    <a:r>
                      <a:rPr lang="en-US" sz="800" baseline="0">
                        <a:latin typeface="Arial" panose="020B0604020202020204" pitchFamily="34" charset="0"/>
                        <a:cs typeface="Arial" panose="020B0604020202020204" pitchFamily="34" charset="0"/>
                      </a:rPr>
                      <a:t>R</a:t>
                    </a:r>
                    <a:r>
                      <a:rPr lang="en-US" sz="800" baseline="30000">
                        <a:latin typeface="Arial" panose="020B0604020202020204" pitchFamily="34" charset="0"/>
                        <a:cs typeface="Arial" panose="020B0604020202020204" pitchFamily="34" charset="0"/>
                      </a:rPr>
                      <a:t>2</a:t>
                    </a:r>
                    <a:r>
                      <a:rPr lang="en-US" sz="800" baseline="0">
                        <a:latin typeface="Arial" panose="020B0604020202020204" pitchFamily="34" charset="0"/>
                        <a:cs typeface="Arial" panose="020B0604020202020204" pitchFamily="34" charset="0"/>
                      </a:rPr>
                      <a:t>= 0.8</a:t>
                    </a:r>
                  </a:p>
                </c:rich>
              </c:tx>
              <c:numFmt formatCode="General" sourceLinked="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rendlineLbl>
          </c:trendline>
          <c:xVal>
            <c:numRef>
              <c:f>Sheet4!$E$2:$E$76</c:f>
              <c:numCache>
                <c:formatCode>0</c:formatCode>
                <c:ptCount val="75"/>
                <c:pt idx="0">
                  <c:v>375.58334400000001</c:v>
                </c:pt>
                <c:pt idx="1">
                  <c:v>360.05104099999994</c:v>
                </c:pt>
                <c:pt idx="2">
                  <c:v>340.907059</c:v>
                </c:pt>
                <c:pt idx="3">
                  <c:v>325.48301700000002</c:v>
                </c:pt>
                <c:pt idx="4">
                  <c:v>367.610321</c:v>
                </c:pt>
                <c:pt idx="5">
                  <c:v>362.62348199999997</c:v>
                </c:pt>
                <c:pt idx="6">
                  <c:v>336.74598699999996</c:v>
                </c:pt>
                <c:pt idx="7">
                  <c:v>323.46641499999998</c:v>
                </c:pt>
                <c:pt idx="8">
                  <c:v>372.31246900000002</c:v>
                </c:pt>
                <c:pt idx="9">
                  <c:v>314.66907500000002</c:v>
                </c:pt>
                <c:pt idx="10">
                  <c:v>319.30255899999997</c:v>
                </c:pt>
                <c:pt idx="11">
                  <c:v>300.82382200000001</c:v>
                </c:pt>
                <c:pt idx="12">
                  <c:v>321.69418299999995</c:v>
                </c:pt>
                <c:pt idx="13">
                  <c:v>355.87711300000001</c:v>
                </c:pt>
                <c:pt idx="14">
                  <c:v>409.04373200000003</c:v>
                </c:pt>
                <c:pt idx="15">
                  <c:v>356.53793299999995</c:v>
                </c:pt>
                <c:pt idx="16">
                  <c:v>308.36763400000001</c:v>
                </c:pt>
                <c:pt idx="17">
                  <c:v>297.17577</c:v>
                </c:pt>
                <c:pt idx="18">
                  <c:v>326.760559</c:v>
                </c:pt>
                <c:pt idx="19">
                  <c:v>324.62474800000001</c:v>
                </c:pt>
                <c:pt idx="20">
                  <c:v>330.89325000000002</c:v>
                </c:pt>
                <c:pt idx="21">
                  <c:v>378.84506199999998</c:v>
                </c:pt>
                <c:pt idx="22">
                  <c:v>327.54474600000003</c:v>
                </c:pt>
                <c:pt idx="23">
                  <c:v>313.26753600000001</c:v>
                </c:pt>
                <c:pt idx="24">
                  <c:v>336.36871300000001</c:v>
                </c:pt>
                <c:pt idx="25">
                  <c:v>327.21702600000003</c:v>
                </c:pt>
                <c:pt idx="26">
                  <c:v>279.358025</c:v>
                </c:pt>
                <c:pt idx="27">
                  <c:v>334.72209900000001</c:v>
                </c:pt>
                <c:pt idx="28">
                  <c:v>305.71084999999999</c:v>
                </c:pt>
                <c:pt idx="29">
                  <c:v>326.37950899999998</c:v>
                </c:pt>
                <c:pt idx="30">
                  <c:v>387.89527900000002</c:v>
                </c:pt>
                <c:pt idx="31">
                  <c:v>320.83621999999997</c:v>
                </c:pt>
                <c:pt idx="32">
                  <c:v>311.86328900000001</c:v>
                </c:pt>
                <c:pt idx="33">
                  <c:v>312.151432</c:v>
                </c:pt>
                <c:pt idx="34">
                  <c:v>370.07373800000005</c:v>
                </c:pt>
                <c:pt idx="35">
                  <c:v>365.65528899999998</c:v>
                </c:pt>
                <c:pt idx="36">
                  <c:v>325.79013799999996</c:v>
                </c:pt>
                <c:pt idx="37">
                  <c:v>322.34718299999997</c:v>
                </c:pt>
                <c:pt idx="38">
                  <c:v>361.24553700000001</c:v>
                </c:pt>
                <c:pt idx="39">
                  <c:v>406.578217</c:v>
                </c:pt>
                <c:pt idx="40">
                  <c:v>372.835579</c:v>
                </c:pt>
                <c:pt idx="41">
                  <c:v>333.05728899999997</c:v>
                </c:pt>
                <c:pt idx="42">
                  <c:v>399.55898300000001</c:v>
                </c:pt>
                <c:pt idx="43">
                  <c:v>365.59951799999999</c:v>
                </c:pt>
                <c:pt idx="44">
                  <c:v>328.55796800000002</c:v>
                </c:pt>
                <c:pt idx="45">
                  <c:v>368.30230700000004</c:v>
                </c:pt>
                <c:pt idx="46">
                  <c:v>338.64276899999999</c:v>
                </c:pt>
                <c:pt idx="47">
                  <c:v>325.13797799999998</c:v>
                </c:pt>
                <c:pt idx="48">
                  <c:v>334.79728700000004</c:v>
                </c:pt>
                <c:pt idx="49">
                  <c:v>342.49073000000004</c:v>
                </c:pt>
                <c:pt idx="50">
                  <c:v>352.22587599999997</c:v>
                </c:pt>
                <c:pt idx="51">
                  <c:v>344.089699</c:v>
                </c:pt>
                <c:pt idx="52">
                  <c:v>374.30606799999998</c:v>
                </c:pt>
                <c:pt idx="53">
                  <c:v>300.549126</c:v>
                </c:pt>
                <c:pt idx="54">
                  <c:v>345.40535</c:v>
                </c:pt>
                <c:pt idx="55">
                  <c:v>352.05230700000004</c:v>
                </c:pt>
                <c:pt idx="56">
                  <c:v>389.55162000000001</c:v>
                </c:pt>
                <c:pt idx="57">
                  <c:v>337.94151300000004</c:v>
                </c:pt>
                <c:pt idx="58">
                  <c:v>363.50799600000005</c:v>
                </c:pt>
                <c:pt idx="59">
                  <c:v>307.851677</c:v>
                </c:pt>
                <c:pt idx="60">
                  <c:v>318.03007099999996</c:v>
                </c:pt>
                <c:pt idx="61">
                  <c:v>322.57682799999998</c:v>
                </c:pt>
                <c:pt idx="62">
                  <c:v>342.27981599999998</c:v>
                </c:pt>
                <c:pt idx="63">
                  <c:v>308.16074400000002</c:v>
                </c:pt>
                <c:pt idx="64">
                  <c:v>311.91814399999998</c:v>
                </c:pt>
                <c:pt idx="65">
                  <c:v>335.72528799999998</c:v>
                </c:pt>
                <c:pt idx="66">
                  <c:v>331.54060399999997</c:v>
                </c:pt>
                <c:pt idx="67">
                  <c:v>338.10909299999997</c:v>
                </c:pt>
                <c:pt idx="68">
                  <c:v>277.71825799999999</c:v>
                </c:pt>
                <c:pt idx="69">
                  <c:v>323.76117700000003</c:v>
                </c:pt>
                <c:pt idx="70">
                  <c:v>324.91016400000001</c:v>
                </c:pt>
                <c:pt idx="71">
                  <c:v>381.10649100000001</c:v>
                </c:pt>
                <c:pt idx="72">
                  <c:v>370.65475499999997</c:v>
                </c:pt>
                <c:pt idx="73">
                  <c:v>309.91207100000003</c:v>
                </c:pt>
                <c:pt idx="74">
                  <c:v>343.40089799999998</c:v>
                </c:pt>
              </c:numCache>
            </c:numRef>
          </c:xVal>
          <c:yVal>
            <c:numRef>
              <c:f>Sheet4!$G$2:$G$76</c:f>
              <c:numCache>
                <c:formatCode>0.00</c:formatCode>
                <c:ptCount val="75"/>
                <c:pt idx="0">
                  <c:v>7.9714989999999997</c:v>
                </c:pt>
                <c:pt idx="1">
                  <c:v>8.2356663000000001</c:v>
                </c:pt>
                <c:pt idx="2">
                  <c:v>8.5608854000000001</c:v>
                </c:pt>
                <c:pt idx="3">
                  <c:v>8.4661349999999995</c:v>
                </c:pt>
                <c:pt idx="4">
                  <c:v>8.0746479000000004</c:v>
                </c:pt>
                <c:pt idx="5">
                  <c:v>8.0760193000000005</c:v>
                </c:pt>
                <c:pt idx="6">
                  <c:v>8.6129265000000004</c:v>
                </c:pt>
                <c:pt idx="7">
                  <c:v>8.6333885000000006</c:v>
                </c:pt>
                <c:pt idx="8">
                  <c:v>8.1142158999999996</c:v>
                </c:pt>
                <c:pt idx="9">
                  <c:v>8.7373990999999993</c:v>
                </c:pt>
                <c:pt idx="10">
                  <c:v>8.4876223</c:v>
                </c:pt>
                <c:pt idx="11">
                  <c:v>9.0687256000000005</c:v>
                </c:pt>
                <c:pt idx="12">
                  <c:v>8.5600529000000005</c:v>
                </c:pt>
                <c:pt idx="13">
                  <c:v>8.3457766000000007</c:v>
                </c:pt>
                <c:pt idx="14">
                  <c:v>7.6607018</c:v>
                </c:pt>
                <c:pt idx="15">
                  <c:v>8.4985646999999993</c:v>
                </c:pt>
                <c:pt idx="16">
                  <c:v>8.9240913000000006</c:v>
                </c:pt>
                <c:pt idx="17">
                  <c:v>9.2702255000000005</c:v>
                </c:pt>
                <c:pt idx="18">
                  <c:v>8.5793362000000002</c:v>
                </c:pt>
                <c:pt idx="19">
                  <c:v>8.4194259999999996</c:v>
                </c:pt>
                <c:pt idx="20">
                  <c:v>8.3981189999999994</c:v>
                </c:pt>
                <c:pt idx="21">
                  <c:v>7.9627489999999996</c:v>
                </c:pt>
                <c:pt idx="22">
                  <c:v>8.2835187999999995</c:v>
                </c:pt>
                <c:pt idx="23">
                  <c:v>8.7232265000000009</c:v>
                </c:pt>
                <c:pt idx="24">
                  <c:v>8.3595466999999992</c:v>
                </c:pt>
                <c:pt idx="25">
                  <c:v>8.5801190999999992</c:v>
                </c:pt>
                <c:pt idx="26">
                  <c:v>9.4577893999999993</c:v>
                </c:pt>
                <c:pt idx="27">
                  <c:v>8.2485485000000001</c:v>
                </c:pt>
                <c:pt idx="28">
                  <c:v>8.9863415</c:v>
                </c:pt>
                <c:pt idx="29">
                  <c:v>8.5549374</c:v>
                </c:pt>
                <c:pt idx="30">
                  <c:v>7.8506656000000001</c:v>
                </c:pt>
                <c:pt idx="31">
                  <c:v>8.6898564999999994</c:v>
                </c:pt>
                <c:pt idx="32">
                  <c:v>8.6926030999999995</c:v>
                </c:pt>
                <c:pt idx="33">
                  <c:v>8.7189817000000005</c:v>
                </c:pt>
                <c:pt idx="34">
                  <c:v>8.1049509000000004</c:v>
                </c:pt>
                <c:pt idx="35">
                  <c:v>8.1940956000000007</c:v>
                </c:pt>
                <c:pt idx="36">
                  <c:v>8.3591985999999991</c:v>
                </c:pt>
                <c:pt idx="37">
                  <c:v>8.8257761000000006</c:v>
                </c:pt>
                <c:pt idx="38">
                  <c:v>8.1420773999999998</c:v>
                </c:pt>
                <c:pt idx="39">
                  <c:v>7.6732744999999998</c:v>
                </c:pt>
                <c:pt idx="40">
                  <c:v>7.7251061999999999</c:v>
                </c:pt>
                <c:pt idx="41">
                  <c:v>8.6955957000000001</c:v>
                </c:pt>
                <c:pt idx="42">
                  <c:v>7.5594678000000002</c:v>
                </c:pt>
                <c:pt idx="43">
                  <c:v>8.1716805000000008</c:v>
                </c:pt>
                <c:pt idx="44">
                  <c:v>8.5703811999999999</c:v>
                </c:pt>
                <c:pt idx="45">
                  <c:v>8.0914248999999998</c:v>
                </c:pt>
                <c:pt idx="46">
                  <c:v>8.6200875999999997</c:v>
                </c:pt>
                <c:pt idx="47">
                  <c:v>8.7096251999999996</c:v>
                </c:pt>
                <c:pt idx="48">
                  <c:v>8.1373405000000005</c:v>
                </c:pt>
                <c:pt idx="49">
                  <c:v>8.4787873999999999</c:v>
                </c:pt>
                <c:pt idx="50">
                  <c:v>8.3673573000000001</c:v>
                </c:pt>
                <c:pt idx="51">
                  <c:v>8.3737163999999993</c:v>
                </c:pt>
                <c:pt idx="52">
                  <c:v>7.9781446000000003</c:v>
                </c:pt>
                <c:pt idx="53">
                  <c:v>9.2665004999999994</c:v>
                </c:pt>
                <c:pt idx="54">
                  <c:v>8.2218180000000007</c:v>
                </c:pt>
                <c:pt idx="55">
                  <c:v>8.2217444999999998</c:v>
                </c:pt>
                <c:pt idx="56">
                  <c:v>7.6568756000000002</c:v>
                </c:pt>
                <c:pt idx="57">
                  <c:v>8.3818330999999997</c:v>
                </c:pt>
                <c:pt idx="58">
                  <c:v>8.0446586999999994</c:v>
                </c:pt>
                <c:pt idx="59">
                  <c:v>9.0402564999999999</c:v>
                </c:pt>
                <c:pt idx="60">
                  <c:v>8.5999345999999992</c:v>
                </c:pt>
                <c:pt idx="61">
                  <c:v>8.5969876999999997</c:v>
                </c:pt>
                <c:pt idx="62">
                  <c:v>8.2711123999999998</c:v>
                </c:pt>
                <c:pt idx="63">
                  <c:v>8.8428410999999993</c:v>
                </c:pt>
                <c:pt idx="64">
                  <c:v>8.9506864999999998</c:v>
                </c:pt>
                <c:pt idx="65">
                  <c:v>8.4535502999999999</c:v>
                </c:pt>
                <c:pt idx="66">
                  <c:v>8.4403381</c:v>
                </c:pt>
                <c:pt idx="67">
                  <c:v>8.5332974999999998</c:v>
                </c:pt>
                <c:pt idx="68">
                  <c:v>9.5004749000000004</c:v>
                </c:pt>
                <c:pt idx="69">
                  <c:v>8.6243935</c:v>
                </c:pt>
                <c:pt idx="70">
                  <c:v>8.6499003999999999</c:v>
                </c:pt>
                <c:pt idx="71">
                  <c:v>7.7147870000000003</c:v>
                </c:pt>
                <c:pt idx="72">
                  <c:v>8.1709118000000007</c:v>
                </c:pt>
                <c:pt idx="73">
                  <c:v>8.7005347999999998</c:v>
                </c:pt>
                <c:pt idx="74">
                  <c:v>8.3393004000000008</c:v>
                </c:pt>
              </c:numCache>
            </c:numRef>
          </c:yVal>
          <c:smooth val="0"/>
        </c:ser>
        <c:dLbls>
          <c:showLegendKey val="0"/>
          <c:showVal val="0"/>
          <c:showCatName val="0"/>
          <c:showSerName val="0"/>
          <c:showPercent val="0"/>
          <c:showBubbleSize val="0"/>
        </c:dLbls>
        <c:axId val="333860712"/>
        <c:axId val="333865192"/>
      </c:scatterChart>
      <c:valAx>
        <c:axId val="333860712"/>
        <c:scaling>
          <c:orientation val="minMax"/>
          <c:min val="250"/>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800">
                    <a:latin typeface="Arial" panose="020B0604020202020204" pitchFamily="34" charset="0"/>
                    <a:cs typeface="Arial" panose="020B0604020202020204" pitchFamily="34" charset="0"/>
                  </a:rPr>
                  <a:t>ADF (g/kg)</a:t>
                </a:r>
              </a:p>
            </c:rich>
          </c:tx>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33865192"/>
        <c:crosses val="autoZero"/>
        <c:crossBetween val="midCat"/>
      </c:valAx>
      <c:valAx>
        <c:axId val="333865192"/>
        <c:scaling>
          <c:orientation val="minMax"/>
          <c:min val="7.5"/>
        </c:scaling>
        <c:delete val="0"/>
        <c:axPos val="l"/>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j-lt"/>
                <a:ea typeface="+mn-ea"/>
                <a:cs typeface="Times New Roman" panose="02020603050405020304" pitchFamily="18" charset="0"/>
              </a:defRPr>
            </a:pPr>
            <a:endParaRPr lang="en-US"/>
          </a:p>
        </c:txPr>
        <c:crossAx val="33386071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spPr>
            <a:gradFill flip="none" rotWithShape="1">
              <a:gsLst>
                <a:gs pos="0">
                  <a:schemeClr val="accent2"/>
                </a:gs>
                <a:gs pos="75000">
                  <a:schemeClr val="accent2">
                    <a:lumMod val="60000"/>
                    <a:lumOff val="40000"/>
                  </a:schemeClr>
                </a:gs>
                <a:gs pos="51000">
                  <a:schemeClr val="accent2">
                    <a:alpha val="75000"/>
                  </a:schemeClr>
                </a:gs>
                <a:gs pos="100000">
                  <a:schemeClr val="accent2">
                    <a:lumMod val="20000"/>
                    <a:lumOff val="80000"/>
                    <a:alpha val="15000"/>
                  </a:schemeClr>
                </a:gs>
              </a:gsLst>
              <a:lin ang="5400000" scaled="0"/>
            </a:gradFill>
            <a:ln>
              <a:noFill/>
            </a:ln>
            <a:effectLst/>
          </c:spPr>
          <c:invertIfNegative val="0"/>
          <c:cat>
            <c:strRef>
              <c:f>Sheet2!$A$1:$B$1</c:f>
              <c:strCache>
                <c:ptCount val="2"/>
                <c:pt idx="0">
                  <c:v>Low </c:v>
                </c:pt>
                <c:pt idx="1">
                  <c:v>Premium </c:v>
                </c:pt>
              </c:strCache>
            </c:strRef>
          </c:cat>
          <c:val>
            <c:numRef>
              <c:f>Sheet2!$A$2:$B$2</c:f>
              <c:numCache>
                <c:formatCode>General</c:formatCode>
                <c:ptCount val="2"/>
                <c:pt idx="0">
                  <c:v>14</c:v>
                </c:pt>
                <c:pt idx="1">
                  <c:v>21</c:v>
                </c:pt>
              </c:numCache>
            </c:numRef>
          </c:val>
          <c:extLst xmlns:c16r2="http://schemas.microsoft.com/office/drawing/2015/06/chart">
            <c:ext xmlns:c16="http://schemas.microsoft.com/office/drawing/2014/chart" uri="{C3380CC4-5D6E-409C-BE32-E72D297353CC}">
              <c16:uniqueId val="{00000000-7EB8-4820-ACC7-8A30E37FB868}"/>
            </c:ext>
          </c:extLst>
        </c:ser>
        <c:dLbls>
          <c:showLegendKey val="0"/>
          <c:showVal val="0"/>
          <c:showCatName val="0"/>
          <c:showSerName val="0"/>
          <c:showPercent val="0"/>
          <c:showBubbleSize val="0"/>
        </c:dLbls>
        <c:gapWidth val="355"/>
        <c:overlap val="-70"/>
        <c:axId val="429051064"/>
        <c:axId val="429051456"/>
      </c:barChart>
      <c:catAx>
        <c:axId val="429051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29051456"/>
        <c:crosses val="autoZero"/>
        <c:auto val="1"/>
        <c:lblAlgn val="ctr"/>
        <c:lblOffset val="100"/>
        <c:noMultiLvlLbl val="0"/>
      </c:catAx>
      <c:valAx>
        <c:axId val="429051456"/>
        <c:scaling>
          <c:orientation val="minMax"/>
        </c:scaling>
        <c:delete val="0"/>
        <c:axPos val="l"/>
        <c:majorGridlines>
          <c:spPr>
            <a:ln w="9525" cap="flat" cmpd="sng" algn="ctr">
              <a:gradFill>
                <a:gsLst>
                  <a:gs pos="100000">
                    <a:schemeClr val="tx1">
                      <a:lumMod val="5000"/>
                      <a:lumOff val="95000"/>
                    </a:schemeClr>
                  </a:gs>
                  <a:gs pos="0">
                    <a:schemeClr val="tx1">
                      <a:lumMod val="25000"/>
                      <a:lumOff val="75000"/>
                    </a:schemeClr>
                  </a:gs>
                </a:gsLst>
                <a:lin ang="5400000" scaled="0"/>
              </a:gra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GB"/>
                  <a:t>X-bred Milk Yield (kg/d)</a:t>
                </a:r>
              </a:p>
            </c:rich>
          </c:tx>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29051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846F0E-AD07-4E2D-83A4-9F1C1124DF6D}"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261F1B61-918C-46CB-A050-CC708DB71B79}">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US" sz="1600" b="1" dirty="0" smtClean="0">
              <a:solidFill>
                <a:schemeClr val="accent1"/>
              </a:solidFill>
            </a:rPr>
            <a:t>Cluster 1</a:t>
          </a:r>
          <a:endParaRPr lang="en-US" sz="1600" b="1" dirty="0" smtClean="0">
            <a:solidFill>
              <a:schemeClr val="tx1">
                <a:lumMod val="65000"/>
                <a:lumOff val="35000"/>
              </a:schemeClr>
            </a:solidFill>
          </a:endParaRPr>
        </a:p>
        <a:p>
          <a:r>
            <a:rPr lang="en-US" sz="1600" b="1" dirty="0" smtClean="0">
              <a:solidFill>
                <a:schemeClr val="tx1">
                  <a:lumMod val="65000"/>
                  <a:lumOff val="35000"/>
                </a:schemeClr>
              </a:solidFill>
            </a:rPr>
            <a:t>Synthesize global knowledge on livestock feed options </a:t>
          </a:r>
          <a:r>
            <a:rPr lang="en-US" sz="1600" dirty="0" smtClean="0">
              <a:solidFill>
                <a:schemeClr val="tx1">
                  <a:lumMod val="65000"/>
                  <a:lumOff val="35000"/>
                </a:schemeClr>
              </a:solidFill>
            </a:rPr>
            <a:t>and package it into widely available tools for feed solution targeting.</a:t>
          </a:r>
          <a:endParaRPr lang="en-US" sz="1600" dirty="0"/>
        </a:p>
      </dgm:t>
    </dgm:pt>
    <dgm:pt modelId="{08F5B54B-8B05-4C9F-92AB-F8160582D355}" type="parTrans" cxnId="{7C502BB8-CF76-4831-97CF-0D76B15581AF}">
      <dgm:prSet/>
      <dgm:spPr/>
      <dgm:t>
        <a:bodyPr/>
        <a:lstStyle/>
        <a:p>
          <a:endParaRPr lang="en-US"/>
        </a:p>
      </dgm:t>
    </dgm:pt>
    <dgm:pt modelId="{01E15782-3CAE-4953-9470-40E34FE79015}" type="sibTrans" cxnId="{7C502BB8-CF76-4831-97CF-0D76B15581AF}">
      <dgm:prSet/>
      <dgm:spPr/>
      <dgm:t>
        <a:bodyPr/>
        <a:lstStyle/>
        <a:p>
          <a:endParaRPr lang="en-US"/>
        </a:p>
      </dgm:t>
    </dgm:pt>
    <dgm:pt modelId="{28C791FD-3BEB-4C80-9FF8-084CED4E366C}">
      <dgm:prSet phldrT="[Text]" custT="1">
        <dgm:style>
          <a:lnRef idx="1">
            <a:schemeClr val="accent2"/>
          </a:lnRef>
          <a:fillRef idx="2">
            <a:schemeClr val="accent2"/>
          </a:fillRef>
          <a:effectRef idx="1">
            <a:schemeClr val="accent2"/>
          </a:effectRef>
          <a:fontRef idx="minor">
            <a:schemeClr val="dk1"/>
          </a:fontRef>
        </dgm:style>
      </dgm:prSet>
      <dgm:spPr/>
      <dgm:t>
        <a:bodyPr/>
        <a:lstStyle/>
        <a:p>
          <a:r>
            <a:rPr lang="en-US" sz="1600" b="1" dirty="0" smtClean="0">
              <a:solidFill>
                <a:srgbClr val="C00000"/>
              </a:solidFill>
            </a:rPr>
            <a:t>Cluster 2</a:t>
          </a:r>
          <a:endParaRPr lang="en-US" sz="1600" b="1" dirty="0" smtClean="0">
            <a:solidFill>
              <a:schemeClr val="tx1">
                <a:lumMod val="65000"/>
                <a:lumOff val="35000"/>
              </a:schemeClr>
            </a:solidFill>
          </a:endParaRPr>
        </a:p>
        <a:p>
          <a:r>
            <a:rPr lang="en-US" sz="1600" b="1" dirty="0" smtClean="0">
              <a:solidFill>
                <a:schemeClr val="tx1">
                  <a:lumMod val="65000"/>
                  <a:lumOff val="35000"/>
                </a:schemeClr>
              </a:solidFill>
            </a:rPr>
            <a:t>Develop improved feed and forage genetic options </a:t>
          </a:r>
          <a:r>
            <a:rPr lang="en-US" sz="1600" dirty="0" smtClean="0">
              <a:solidFill>
                <a:schemeClr val="tx1">
                  <a:lumMod val="65000"/>
                  <a:lumOff val="35000"/>
                </a:schemeClr>
              </a:solidFill>
            </a:rPr>
            <a:t>that are better suited to abiotic/biotic pressures such as drought and disease/pests and that improve the efficiency of livestock-tree-crop systems as a whole, achieving higher productivity at lower resource use (land, water, fertilizer, labor among others).</a:t>
          </a:r>
          <a:endParaRPr lang="en-US" sz="1600" dirty="0"/>
        </a:p>
      </dgm:t>
    </dgm:pt>
    <dgm:pt modelId="{88B203BD-BA6A-481C-B108-636D70369841}" type="parTrans" cxnId="{F7329B95-EE22-4FA0-808C-D1D71C87D436}">
      <dgm:prSet/>
      <dgm:spPr/>
      <dgm:t>
        <a:bodyPr/>
        <a:lstStyle/>
        <a:p>
          <a:endParaRPr lang="en-US"/>
        </a:p>
      </dgm:t>
    </dgm:pt>
    <dgm:pt modelId="{7C76FF19-A3F1-4832-8594-ADB3B57BE7A7}" type="sibTrans" cxnId="{F7329B95-EE22-4FA0-808C-D1D71C87D436}">
      <dgm:prSet/>
      <dgm:spPr/>
      <dgm:t>
        <a:bodyPr/>
        <a:lstStyle/>
        <a:p>
          <a:endParaRPr lang="en-US"/>
        </a:p>
      </dgm:t>
    </dgm:pt>
    <dgm:pt modelId="{483D258A-C3F9-40F8-A79F-6FEA96AEB4E3}">
      <dgm:prSet custT="1">
        <dgm:style>
          <a:lnRef idx="1">
            <a:schemeClr val="accent4"/>
          </a:lnRef>
          <a:fillRef idx="2">
            <a:schemeClr val="accent4"/>
          </a:fillRef>
          <a:effectRef idx="1">
            <a:schemeClr val="accent4"/>
          </a:effectRef>
          <a:fontRef idx="minor">
            <a:schemeClr val="dk1"/>
          </a:fontRef>
        </dgm:style>
      </dgm:prSet>
      <dgm:spPr/>
      <dgm:t>
        <a:bodyPr/>
        <a:lstStyle/>
        <a:p>
          <a:r>
            <a:rPr lang="en-US" sz="1600" b="1" dirty="0" smtClean="0">
              <a:solidFill>
                <a:schemeClr val="accent4"/>
              </a:solidFill>
            </a:rPr>
            <a:t>Cluster 3</a:t>
          </a:r>
          <a:endParaRPr lang="en-US" sz="1600" b="1" dirty="0" smtClean="0">
            <a:solidFill>
              <a:schemeClr val="tx1">
                <a:lumMod val="65000"/>
                <a:lumOff val="35000"/>
              </a:schemeClr>
            </a:solidFill>
          </a:endParaRPr>
        </a:p>
        <a:p>
          <a:r>
            <a:rPr lang="en-US" sz="1600" b="1" dirty="0" smtClean="0">
              <a:solidFill>
                <a:schemeClr val="tx1">
                  <a:lumMod val="65000"/>
                  <a:lumOff val="35000"/>
                </a:schemeClr>
              </a:solidFill>
            </a:rPr>
            <a:t>Target, test and disseminate feed, fodder and forage utilization and processing options to make better use of existing feed resources </a:t>
          </a:r>
          <a:r>
            <a:rPr lang="en-US" sz="1600" dirty="0" smtClean="0">
              <a:solidFill>
                <a:schemeClr val="tx1">
                  <a:lumMod val="65000"/>
                  <a:lumOff val="35000"/>
                </a:schemeClr>
              </a:solidFill>
            </a:rPr>
            <a:t>in small-scale production systems undergoing rapid inclusive or fragile growth.</a:t>
          </a:r>
        </a:p>
      </dgm:t>
    </dgm:pt>
    <dgm:pt modelId="{B6DC1921-7D0E-41ED-9D8C-75F5B8EFAA2C}" type="parTrans" cxnId="{59F28DC5-6415-41EE-9E9B-379CD71FF3DC}">
      <dgm:prSet/>
      <dgm:spPr/>
      <dgm:t>
        <a:bodyPr/>
        <a:lstStyle/>
        <a:p>
          <a:endParaRPr lang="en-US"/>
        </a:p>
      </dgm:t>
    </dgm:pt>
    <dgm:pt modelId="{E877B6FE-F025-458E-A810-F3C3DEA2553A}" type="sibTrans" cxnId="{59F28DC5-6415-41EE-9E9B-379CD71FF3DC}">
      <dgm:prSet/>
      <dgm:spPr/>
      <dgm:t>
        <a:bodyPr/>
        <a:lstStyle/>
        <a:p>
          <a:endParaRPr lang="en-US"/>
        </a:p>
      </dgm:t>
    </dgm:pt>
    <dgm:pt modelId="{105E16A5-9C2C-4BA6-8871-71405D1C4E09}">
      <dgm:prSet phldrT="[Text]">
        <dgm:style>
          <a:lnRef idx="1">
            <a:schemeClr val="accent6"/>
          </a:lnRef>
          <a:fillRef idx="2">
            <a:schemeClr val="accent6"/>
          </a:fillRef>
          <a:effectRef idx="1">
            <a:schemeClr val="accent6"/>
          </a:effectRef>
          <a:fontRef idx="minor">
            <a:schemeClr val="dk1"/>
          </a:fontRef>
        </dgm:style>
      </dgm:prSet>
      <dgm:spPr/>
      <dgm:t>
        <a:bodyPr/>
        <a:lstStyle/>
        <a:p>
          <a:r>
            <a:rPr lang="en-US" b="1" dirty="0" smtClean="0">
              <a:solidFill>
                <a:schemeClr val="accent6"/>
              </a:solidFill>
            </a:rPr>
            <a:t>Cluster 4</a:t>
          </a:r>
          <a:endParaRPr lang="en-US" b="1" dirty="0" smtClean="0">
            <a:solidFill>
              <a:schemeClr val="tx1">
                <a:lumMod val="65000"/>
                <a:lumOff val="35000"/>
              </a:schemeClr>
            </a:solidFill>
          </a:endParaRPr>
        </a:p>
        <a:p>
          <a:r>
            <a:rPr lang="en-US" b="1" dirty="0" smtClean="0">
              <a:solidFill>
                <a:schemeClr val="tx1">
                  <a:lumMod val="65000"/>
                  <a:lumOff val="35000"/>
                </a:schemeClr>
              </a:solidFill>
            </a:rPr>
            <a:t>Take promising new and existing feed and forage technologies to scale</a:t>
          </a:r>
          <a:r>
            <a:rPr lang="en-US" dirty="0" smtClean="0">
              <a:solidFill>
                <a:schemeClr val="tx1">
                  <a:lumMod val="65000"/>
                  <a:lumOff val="35000"/>
                </a:schemeClr>
              </a:solidFill>
            </a:rPr>
            <a:t>, by developing, testing and implementing innovative business models and scaling approaches together with the value chain stakeholders.</a:t>
          </a:r>
          <a:endParaRPr lang="en-US" dirty="0"/>
        </a:p>
      </dgm:t>
    </dgm:pt>
    <dgm:pt modelId="{5BDD43A8-074C-4EC7-8EED-FE218747EAD3}" type="parTrans" cxnId="{52BCEB1F-D4C6-44F9-8AB3-F101A72880FA}">
      <dgm:prSet/>
      <dgm:spPr/>
      <dgm:t>
        <a:bodyPr/>
        <a:lstStyle/>
        <a:p>
          <a:endParaRPr lang="en-US"/>
        </a:p>
      </dgm:t>
    </dgm:pt>
    <dgm:pt modelId="{95553665-31CD-4AAD-9AF4-A0DDB8AB4109}" type="sibTrans" cxnId="{52BCEB1F-D4C6-44F9-8AB3-F101A72880FA}">
      <dgm:prSet/>
      <dgm:spPr/>
      <dgm:t>
        <a:bodyPr/>
        <a:lstStyle/>
        <a:p>
          <a:endParaRPr lang="en-US"/>
        </a:p>
      </dgm:t>
    </dgm:pt>
    <dgm:pt modelId="{5E36C22C-DC8F-41D6-B8C2-47CD2A6523A0}" type="pres">
      <dgm:prSet presAssocID="{76846F0E-AD07-4E2D-83A4-9F1C1124DF6D}" presName="matrix" presStyleCnt="0">
        <dgm:presLayoutVars>
          <dgm:chMax val="1"/>
          <dgm:dir/>
          <dgm:resizeHandles val="exact"/>
        </dgm:presLayoutVars>
      </dgm:prSet>
      <dgm:spPr/>
      <dgm:t>
        <a:bodyPr/>
        <a:lstStyle/>
        <a:p>
          <a:endParaRPr lang="en-US"/>
        </a:p>
      </dgm:t>
    </dgm:pt>
    <dgm:pt modelId="{3E9BE83D-7A38-453B-A12D-5B590E71F6B5}" type="pres">
      <dgm:prSet presAssocID="{76846F0E-AD07-4E2D-83A4-9F1C1124DF6D}" presName="diamond" presStyleLbl="bgShp" presStyleIdx="0" presStyleCnt="1"/>
      <dgm:spPr/>
    </dgm:pt>
    <dgm:pt modelId="{DAF4FAD0-255A-4534-B4AC-1D7E2C261760}" type="pres">
      <dgm:prSet presAssocID="{76846F0E-AD07-4E2D-83A4-9F1C1124DF6D}" presName="quad1" presStyleLbl="node1" presStyleIdx="0" presStyleCnt="4" custScaleX="191421" custScaleY="106345" custLinFactNeighborX="-45098" custLinFactNeighborY="-3462">
        <dgm:presLayoutVars>
          <dgm:chMax val="0"/>
          <dgm:chPref val="0"/>
          <dgm:bulletEnabled val="1"/>
        </dgm:presLayoutVars>
      </dgm:prSet>
      <dgm:spPr/>
      <dgm:t>
        <a:bodyPr/>
        <a:lstStyle/>
        <a:p>
          <a:endParaRPr lang="en-US"/>
        </a:p>
      </dgm:t>
    </dgm:pt>
    <dgm:pt modelId="{92ADE42D-B74F-450F-B2B0-0CA7D56F4A2C}" type="pres">
      <dgm:prSet presAssocID="{76846F0E-AD07-4E2D-83A4-9F1C1124DF6D}" presName="quad2" presStyleLbl="node1" presStyleIdx="1" presStyleCnt="4" custScaleX="191421" custScaleY="106345" custLinFactNeighborX="46350" custLinFactNeighborY="-3462">
        <dgm:presLayoutVars>
          <dgm:chMax val="0"/>
          <dgm:chPref val="0"/>
          <dgm:bulletEnabled val="1"/>
        </dgm:presLayoutVars>
      </dgm:prSet>
      <dgm:spPr/>
      <dgm:t>
        <a:bodyPr/>
        <a:lstStyle/>
        <a:p>
          <a:endParaRPr lang="en-US"/>
        </a:p>
      </dgm:t>
    </dgm:pt>
    <dgm:pt modelId="{1CA65E73-89D2-42F3-8074-49165FA4BEBB}" type="pres">
      <dgm:prSet presAssocID="{76846F0E-AD07-4E2D-83A4-9F1C1124DF6D}" presName="quad3" presStyleLbl="node1" presStyleIdx="2" presStyleCnt="4" custScaleX="191421" custScaleY="106345" custLinFactNeighborX="-45218" custLinFactNeighborY="5453">
        <dgm:presLayoutVars>
          <dgm:chMax val="0"/>
          <dgm:chPref val="0"/>
          <dgm:bulletEnabled val="1"/>
        </dgm:presLayoutVars>
      </dgm:prSet>
      <dgm:spPr/>
      <dgm:t>
        <a:bodyPr/>
        <a:lstStyle/>
        <a:p>
          <a:endParaRPr lang="en-US"/>
        </a:p>
      </dgm:t>
    </dgm:pt>
    <dgm:pt modelId="{5208EC51-D59C-451F-B0B2-1CD619D8F66E}" type="pres">
      <dgm:prSet presAssocID="{76846F0E-AD07-4E2D-83A4-9F1C1124DF6D}" presName="quad4" presStyleLbl="node1" presStyleIdx="3" presStyleCnt="4" custScaleX="191421" custScaleY="106345" custLinFactNeighborX="44551" custLinFactNeighborY="5453">
        <dgm:presLayoutVars>
          <dgm:chMax val="0"/>
          <dgm:chPref val="0"/>
          <dgm:bulletEnabled val="1"/>
        </dgm:presLayoutVars>
      </dgm:prSet>
      <dgm:spPr/>
      <dgm:t>
        <a:bodyPr/>
        <a:lstStyle/>
        <a:p>
          <a:endParaRPr lang="en-US"/>
        </a:p>
      </dgm:t>
    </dgm:pt>
  </dgm:ptLst>
  <dgm:cxnLst>
    <dgm:cxn modelId="{52BCEB1F-D4C6-44F9-8AB3-F101A72880FA}" srcId="{76846F0E-AD07-4E2D-83A4-9F1C1124DF6D}" destId="{105E16A5-9C2C-4BA6-8871-71405D1C4E09}" srcOrd="3" destOrd="0" parTransId="{5BDD43A8-074C-4EC7-8EED-FE218747EAD3}" sibTransId="{95553665-31CD-4AAD-9AF4-A0DDB8AB4109}"/>
    <dgm:cxn modelId="{1661F3F1-4FF0-488E-B57E-3B6A4AA3A708}" type="presOf" srcId="{483D258A-C3F9-40F8-A79F-6FEA96AEB4E3}" destId="{1CA65E73-89D2-42F3-8074-49165FA4BEBB}" srcOrd="0" destOrd="0" presId="urn:microsoft.com/office/officeart/2005/8/layout/matrix3"/>
    <dgm:cxn modelId="{89EE423D-8C14-48F3-95AD-261F8825995B}" type="presOf" srcId="{105E16A5-9C2C-4BA6-8871-71405D1C4E09}" destId="{5208EC51-D59C-451F-B0B2-1CD619D8F66E}" srcOrd="0" destOrd="0" presId="urn:microsoft.com/office/officeart/2005/8/layout/matrix3"/>
    <dgm:cxn modelId="{BB12ADFE-BD4F-4BB2-9CAF-030C1A169C76}" type="presOf" srcId="{28C791FD-3BEB-4C80-9FF8-084CED4E366C}" destId="{92ADE42D-B74F-450F-B2B0-0CA7D56F4A2C}" srcOrd="0" destOrd="0" presId="urn:microsoft.com/office/officeart/2005/8/layout/matrix3"/>
    <dgm:cxn modelId="{7C502BB8-CF76-4831-97CF-0D76B15581AF}" srcId="{76846F0E-AD07-4E2D-83A4-9F1C1124DF6D}" destId="{261F1B61-918C-46CB-A050-CC708DB71B79}" srcOrd="0" destOrd="0" parTransId="{08F5B54B-8B05-4C9F-92AB-F8160582D355}" sibTransId="{01E15782-3CAE-4953-9470-40E34FE79015}"/>
    <dgm:cxn modelId="{373833CC-52BA-4E1F-B18C-C4C21EA13165}" type="presOf" srcId="{261F1B61-918C-46CB-A050-CC708DB71B79}" destId="{DAF4FAD0-255A-4534-B4AC-1D7E2C261760}" srcOrd="0" destOrd="0" presId="urn:microsoft.com/office/officeart/2005/8/layout/matrix3"/>
    <dgm:cxn modelId="{59F28DC5-6415-41EE-9E9B-379CD71FF3DC}" srcId="{76846F0E-AD07-4E2D-83A4-9F1C1124DF6D}" destId="{483D258A-C3F9-40F8-A79F-6FEA96AEB4E3}" srcOrd="2" destOrd="0" parTransId="{B6DC1921-7D0E-41ED-9D8C-75F5B8EFAA2C}" sibTransId="{E877B6FE-F025-458E-A810-F3C3DEA2553A}"/>
    <dgm:cxn modelId="{CF766C90-0015-4D8F-B7A5-4B63B61C2412}" type="presOf" srcId="{76846F0E-AD07-4E2D-83A4-9F1C1124DF6D}" destId="{5E36C22C-DC8F-41D6-B8C2-47CD2A6523A0}" srcOrd="0" destOrd="0" presId="urn:microsoft.com/office/officeart/2005/8/layout/matrix3"/>
    <dgm:cxn modelId="{F7329B95-EE22-4FA0-808C-D1D71C87D436}" srcId="{76846F0E-AD07-4E2D-83A4-9F1C1124DF6D}" destId="{28C791FD-3BEB-4C80-9FF8-084CED4E366C}" srcOrd="1" destOrd="0" parTransId="{88B203BD-BA6A-481C-B108-636D70369841}" sibTransId="{7C76FF19-A3F1-4832-8594-ADB3B57BE7A7}"/>
    <dgm:cxn modelId="{DE1082D4-8C7A-476A-A309-0173DFE1E4CD}" type="presParOf" srcId="{5E36C22C-DC8F-41D6-B8C2-47CD2A6523A0}" destId="{3E9BE83D-7A38-453B-A12D-5B590E71F6B5}" srcOrd="0" destOrd="0" presId="urn:microsoft.com/office/officeart/2005/8/layout/matrix3"/>
    <dgm:cxn modelId="{BCA44A2C-35D2-41E3-B690-2F353EE2BE9B}" type="presParOf" srcId="{5E36C22C-DC8F-41D6-B8C2-47CD2A6523A0}" destId="{DAF4FAD0-255A-4534-B4AC-1D7E2C261760}" srcOrd="1" destOrd="0" presId="urn:microsoft.com/office/officeart/2005/8/layout/matrix3"/>
    <dgm:cxn modelId="{3E690A94-2AD4-44C7-A5D8-C29FE081AADD}" type="presParOf" srcId="{5E36C22C-DC8F-41D6-B8C2-47CD2A6523A0}" destId="{92ADE42D-B74F-450F-B2B0-0CA7D56F4A2C}" srcOrd="2" destOrd="0" presId="urn:microsoft.com/office/officeart/2005/8/layout/matrix3"/>
    <dgm:cxn modelId="{33281F2D-9558-4A25-B249-3229B4483A06}" type="presParOf" srcId="{5E36C22C-DC8F-41D6-B8C2-47CD2A6523A0}" destId="{1CA65E73-89D2-42F3-8074-49165FA4BEBB}" srcOrd="3" destOrd="0" presId="urn:microsoft.com/office/officeart/2005/8/layout/matrix3"/>
    <dgm:cxn modelId="{AF8D2A1E-D88D-4C9E-8905-BC7A3D86AD6D}" type="presParOf" srcId="{5E36C22C-DC8F-41D6-B8C2-47CD2A6523A0}" destId="{5208EC51-D59C-451F-B0B2-1CD619D8F66E}"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9BE83D-7A38-453B-A12D-5B590E71F6B5}">
      <dsp:nvSpPr>
        <dsp:cNvPr id="0" name=""/>
        <dsp:cNvSpPr/>
      </dsp:nvSpPr>
      <dsp:spPr>
        <a:xfrm>
          <a:off x="1811980" y="0"/>
          <a:ext cx="5511800" cy="5511800"/>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F4FAD0-255A-4534-B4AC-1D7E2C261760}">
      <dsp:nvSpPr>
        <dsp:cNvPr id="0" name=""/>
        <dsp:cNvSpPr/>
      </dsp:nvSpPr>
      <dsp:spPr>
        <a:xfrm>
          <a:off x="383580" y="381005"/>
          <a:ext cx="4114789" cy="2285994"/>
        </a:xfrm>
        <a:prstGeom prst="round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accent1"/>
              </a:solidFill>
            </a:rPr>
            <a:t>Cluster 1</a:t>
          </a:r>
          <a:endParaRPr lang="en-US" sz="1600" b="1" kern="1200" dirty="0" smtClean="0">
            <a:solidFill>
              <a:schemeClr val="tx1">
                <a:lumMod val="65000"/>
                <a:lumOff val="35000"/>
              </a:schemeClr>
            </a:solidFill>
          </a:endParaRPr>
        </a:p>
        <a:p>
          <a:pPr lvl="0" algn="ctr" defTabSz="711200">
            <a:lnSpc>
              <a:spcPct val="90000"/>
            </a:lnSpc>
            <a:spcBef>
              <a:spcPct val="0"/>
            </a:spcBef>
            <a:spcAft>
              <a:spcPct val="35000"/>
            </a:spcAft>
          </a:pPr>
          <a:r>
            <a:rPr lang="en-US" sz="1600" b="1" kern="1200" dirty="0" smtClean="0">
              <a:solidFill>
                <a:schemeClr val="tx1">
                  <a:lumMod val="65000"/>
                  <a:lumOff val="35000"/>
                </a:schemeClr>
              </a:solidFill>
            </a:rPr>
            <a:t>Synthesize global knowledge on livestock feed options </a:t>
          </a:r>
          <a:r>
            <a:rPr lang="en-US" sz="1600" kern="1200" dirty="0" smtClean="0">
              <a:solidFill>
                <a:schemeClr val="tx1">
                  <a:lumMod val="65000"/>
                  <a:lumOff val="35000"/>
                </a:schemeClr>
              </a:solidFill>
            </a:rPr>
            <a:t>and package it into widely available tools for feed solution targeting.</a:t>
          </a:r>
          <a:endParaRPr lang="en-US" sz="1600" kern="1200" dirty="0"/>
        </a:p>
      </dsp:txBody>
      <dsp:txXfrm>
        <a:off x="495173" y="492598"/>
        <a:ext cx="3891603" cy="2062808"/>
      </dsp:txXfrm>
    </dsp:sp>
    <dsp:sp modelId="{92ADE42D-B74F-450F-B2B0-0CA7D56F4A2C}">
      <dsp:nvSpPr>
        <dsp:cNvPr id="0" name=""/>
        <dsp:cNvSpPr/>
      </dsp:nvSpPr>
      <dsp:spPr>
        <a:xfrm>
          <a:off x="4664304" y="381005"/>
          <a:ext cx="4114789" cy="2285994"/>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C00000"/>
              </a:solidFill>
            </a:rPr>
            <a:t>Cluster 2</a:t>
          </a:r>
          <a:endParaRPr lang="en-US" sz="1600" b="1" kern="1200" dirty="0" smtClean="0">
            <a:solidFill>
              <a:schemeClr val="tx1">
                <a:lumMod val="65000"/>
                <a:lumOff val="35000"/>
              </a:schemeClr>
            </a:solidFill>
          </a:endParaRPr>
        </a:p>
        <a:p>
          <a:pPr lvl="0" algn="ctr" defTabSz="711200">
            <a:lnSpc>
              <a:spcPct val="90000"/>
            </a:lnSpc>
            <a:spcBef>
              <a:spcPct val="0"/>
            </a:spcBef>
            <a:spcAft>
              <a:spcPct val="35000"/>
            </a:spcAft>
          </a:pPr>
          <a:r>
            <a:rPr lang="en-US" sz="1600" b="1" kern="1200" dirty="0" smtClean="0">
              <a:solidFill>
                <a:schemeClr val="tx1">
                  <a:lumMod val="65000"/>
                  <a:lumOff val="35000"/>
                </a:schemeClr>
              </a:solidFill>
            </a:rPr>
            <a:t>Develop improved feed and forage genetic options </a:t>
          </a:r>
          <a:r>
            <a:rPr lang="en-US" sz="1600" kern="1200" dirty="0" smtClean="0">
              <a:solidFill>
                <a:schemeClr val="tx1">
                  <a:lumMod val="65000"/>
                  <a:lumOff val="35000"/>
                </a:schemeClr>
              </a:solidFill>
            </a:rPr>
            <a:t>that are better suited to abiotic/biotic pressures such as drought and disease/pests and that improve the efficiency of livestock-tree-crop systems as a whole, achieving higher productivity at lower resource use (land, water, fertilizer, labor among others).</a:t>
          </a:r>
          <a:endParaRPr lang="en-US" sz="1600" kern="1200" dirty="0"/>
        </a:p>
      </dsp:txBody>
      <dsp:txXfrm>
        <a:off x="4775897" y="492598"/>
        <a:ext cx="3891603" cy="2062808"/>
      </dsp:txXfrm>
    </dsp:sp>
    <dsp:sp modelId="{1CA65E73-89D2-42F3-8074-49165FA4BEBB}">
      <dsp:nvSpPr>
        <dsp:cNvPr id="0" name=""/>
        <dsp:cNvSpPr/>
      </dsp:nvSpPr>
      <dsp:spPr>
        <a:xfrm>
          <a:off x="381001" y="2887598"/>
          <a:ext cx="4114789" cy="2285994"/>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accent4"/>
              </a:solidFill>
            </a:rPr>
            <a:t>Cluster 3</a:t>
          </a:r>
          <a:endParaRPr lang="en-US" sz="1600" b="1" kern="1200" dirty="0" smtClean="0">
            <a:solidFill>
              <a:schemeClr val="tx1">
                <a:lumMod val="65000"/>
                <a:lumOff val="35000"/>
              </a:schemeClr>
            </a:solidFill>
          </a:endParaRPr>
        </a:p>
        <a:p>
          <a:pPr lvl="0" algn="ctr" defTabSz="711200">
            <a:lnSpc>
              <a:spcPct val="90000"/>
            </a:lnSpc>
            <a:spcBef>
              <a:spcPct val="0"/>
            </a:spcBef>
            <a:spcAft>
              <a:spcPct val="35000"/>
            </a:spcAft>
          </a:pPr>
          <a:r>
            <a:rPr lang="en-US" sz="1600" b="1" kern="1200" dirty="0" smtClean="0">
              <a:solidFill>
                <a:schemeClr val="tx1">
                  <a:lumMod val="65000"/>
                  <a:lumOff val="35000"/>
                </a:schemeClr>
              </a:solidFill>
            </a:rPr>
            <a:t>Target, test and disseminate feed, fodder and forage utilization and processing options to make better use of existing feed resources </a:t>
          </a:r>
          <a:r>
            <a:rPr lang="en-US" sz="1600" kern="1200" dirty="0" smtClean="0">
              <a:solidFill>
                <a:schemeClr val="tx1">
                  <a:lumMod val="65000"/>
                  <a:lumOff val="35000"/>
                </a:schemeClr>
              </a:solidFill>
            </a:rPr>
            <a:t>in small-scale production systems undergoing rapid inclusive or fragile growth.</a:t>
          </a:r>
        </a:p>
      </dsp:txBody>
      <dsp:txXfrm>
        <a:off x="492594" y="2999191"/>
        <a:ext cx="3891603" cy="2062808"/>
      </dsp:txXfrm>
    </dsp:sp>
    <dsp:sp modelId="{5208EC51-D59C-451F-B0B2-1CD619D8F66E}">
      <dsp:nvSpPr>
        <dsp:cNvPr id="0" name=""/>
        <dsp:cNvSpPr/>
      </dsp:nvSpPr>
      <dsp:spPr>
        <a:xfrm>
          <a:off x="4625633" y="2887598"/>
          <a:ext cx="4114789" cy="2285994"/>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accent6"/>
              </a:solidFill>
            </a:rPr>
            <a:t>Cluster 4</a:t>
          </a:r>
          <a:endParaRPr lang="en-US" sz="1600" b="1" kern="1200" dirty="0" smtClean="0">
            <a:solidFill>
              <a:schemeClr val="tx1">
                <a:lumMod val="65000"/>
                <a:lumOff val="35000"/>
              </a:schemeClr>
            </a:solidFill>
          </a:endParaRPr>
        </a:p>
        <a:p>
          <a:pPr lvl="0" algn="ctr" defTabSz="711200">
            <a:lnSpc>
              <a:spcPct val="90000"/>
            </a:lnSpc>
            <a:spcBef>
              <a:spcPct val="0"/>
            </a:spcBef>
            <a:spcAft>
              <a:spcPct val="35000"/>
            </a:spcAft>
          </a:pPr>
          <a:r>
            <a:rPr lang="en-US" sz="1600" b="1" kern="1200" dirty="0" smtClean="0">
              <a:solidFill>
                <a:schemeClr val="tx1">
                  <a:lumMod val="65000"/>
                  <a:lumOff val="35000"/>
                </a:schemeClr>
              </a:solidFill>
            </a:rPr>
            <a:t>Take promising new and existing feed and forage technologies to scale</a:t>
          </a:r>
          <a:r>
            <a:rPr lang="en-US" sz="1600" kern="1200" dirty="0" smtClean="0">
              <a:solidFill>
                <a:schemeClr val="tx1">
                  <a:lumMod val="65000"/>
                  <a:lumOff val="35000"/>
                </a:schemeClr>
              </a:solidFill>
            </a:rPr>
            <a:t>, by developing, testing and implementing innovative business models and scaling approaches together with the value chain stakeholders.</a:t>
          </a:r>
          <a:endParaRPr lang="en-US" sz="1600" kern="1200" dirty="0"/>
        </a:p>
      </dsp:txBody>
      <dsp:txXfrm>
        <a:off x="4737226" y="2999191"/>
        <a:ext cx="3891603" cy="206280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12/11/2017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12/11/2017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2151320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3968364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27</a:t>
            </a:fld>
            <a:endParaRPr lang="en-US"/>
          </a:p>
        </p:txBody>
      </p:sp>
    </p:spTree>
    <p:extLst>
      <p:ext uri="{BB962C8B-B14F-4D97-AF65-F5344CB8AC3E}">
        <p14:creationId xmlns:p14="http://schemas.microsoft.com/office/powerpoint/2010/main" val="4016601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2926550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4134486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4359751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722641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5888136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28608386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39</a:t>
            </a:fld>
            <a:endParaRPr lang="en-US"/>
          </a:p>
        </p:txBody>
      </p:sp>
    </p:spTree>
    <p:extLst>
      <p:ext uri="{BB962C8B-B14F-4D97-AF65-F5344CB8AC3E}">
        <p14:creationId xmlns:p14="http://schemas.microsoft.com/office/powerpoint/2010/main" val="3998618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87358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0000"/>
              </a:lnSpc>
              <a:defRPr/>
            </a:pPr>
            <a:r>
              <a:rPr lang="en-US" b="1" dirty="0" smtClean="0">
                <a:solidFill>
                  <a:schemeClr val="accent6"/>
                </a:solidFill>
              </a:rPr>
              <a:t>Improved feeding practices </a:t>
            </a:r>
            <a:r>
              <a:rPr lang="en-US" dirty="0" smtClean="0">
                <a:solidFill>
                  <a:schemeClr val="tx1">
                    <a:lumMod val="65000"/>
                    <a:lumOff val="35000"/>
                  </a:schemeClr>
                </a:solidFill>
              </a:rPr>
              <a:t>that reduce women's </a:t>
            </a:r>
            <a:r>
              <a:rPr lang="en-US" dirty="0" err="1" smtClean="0">
                <a:solidFill>
                  <a:schemeClr val="tx1">
                    <a:lumMod val="65000"/>
                    <a:lumOff val="35000"/>
                  </a:schemeClr>
                </a:solidFill>
              </a:rPr>
              <a:t>labour</a:t>
            </a:r>
            <a:r>
              <a:rPr lang="en-US" dirty="0" smtClean="0">
                <a:solidFill>
                  <a:schemeClr val="tx1">
                    <a:lumMod val="65000"/>
                    <a:lumOff val="35000"/>
                  </a:schemeClr>
                </a:solidFill>
              </a:rPr>
              <a:t> and energy expenditure by 10% developed and disseminated, reaching 1.6 million women in 12 countries.</a:t>
            </a:r>
            <a:endParaRPr lang="en-US" dirty="0" smtClean="0"/>
          </a:p>
        </p:txBody>
      </p:sp>
      <p:sp>
        <p:nvSpPr>
          <p:cNvPr id="4" name="Slide Number Placeholder 3"/>
          <p:cNvSpPr>
            <a:spLocks noGrp="1"/>
          </p:cNvSpPr>
          <p:nvPr>
            <p:ph type="sldNum" sz="quarter" idx="10"/>
          </p:nvPr>
        </p:nvSpPr>
        <p:spPr/>
        <p:txBody>
          <a:bodyPr/>
          <a:lstStyle/>
          <a:p>
            <a:fld id="{75693FD4-8F83-4EF7-AC3F-0DC0388986B0}" type="slidenum">
              <a:rPr lang="en-US" smtClean="0"/>
              <a:pPr/>
              <a:t>6</a:t>
            </a:fld>
            <a:endParaRPr lang="en-US" dirty="0"/>
          </a:p>
        </p:txBody>
      </p:sp>
    </p:spTree>
    <p:extLst>
      <p:ext uri="{BB962C8B-B14F-4D97-AF65-F5344CB8AC3E}">
        <p14:creationId xmlns:p14="http://schemas.microsoft.com/office/powerpoint/2010/main" val="372576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15453811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20453460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2764794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1916921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7218136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51</a:t>
            </a:fld>
            <a:endParaRPr lang="en-US"/>
          </a:p>
        </p:txBody>
      </p:sp>
    </p:spTree>
    <p:extLst>
      <p:ext uri="{BB962C8B-B14F-4D97-AF65-F5344CB8AC3E}">
        <p14:creationId xmlns:p14="http://schemas.microsoft.com/office/powerpoint/2010/main" val="15356580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65501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2820625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1042953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1424560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408542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4582065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61</a:t>
            </a:fld>
            <a:endParaRPr lang="en-US"/>
          </a:p>
        </p:txBody>
      </p:sp>
    </p:spTree>
    <p:extLst>
      <p:ext uri="{BB962C8B-B14F-4D97-AF65-F5344CB8AC3E}">
        <p14:creationId xmlns:p14="http://schemas.microsoft.com/office/powerpoint/2010/main" val="864486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62</a:t>
            </a:fld>
            <a:endParaRPr lang="en-US"/>
          </a:p>
        </p:txBody>
      </p:sp>
    </p:spTree>
    <p:extLst>
      <p:ext uri="{BB962C8B-B14F-4D97-AF65-F5344CB8AC3E}">
        <p14:creationId xmlns:p14="http://schemas.microsoft.com/office/powerpoint/2010/main" val="27998854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63</a:t>
            </a:fld>
            <a:endParaRPr lang="en-US"/>
          </a:p>
        </p:txBody>
      </p:sp>
    </p:spTree>
    <p:extLst>
      <p:ext uri="{BB962C8B-B14F-4D97-AF65-F5344CB8AC3E}">
        <p14:creationId xmlns:p14="http://schemas.microsoft.com/office/powerpoint/2010/main" val="31984166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64</a:t>
            </a:fld>
            <a:endParaRPr lang="en-US"/>
          </a:p>
        </p:txBody>
      </p:sp>
    </p:spTree>
    <p:extLst>
      <p:ext uri="{BB962C8B-B14F-4D97-AF65-F5344CB8AC3E}">
        <p14:creationId xmlns:p14="http://schemas.microsoft.com/office/powerpoint/2010/main" val="31430987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65</a:t>
            </a:fld>
            <a:endParaRPr lang="en-US"/>
          </a:p>
        </p:txBody>
      </p:sp>
    </p:spTree>
    <p:extLst>
      <p:ext uri="{BB962C8B-B14F-4D97-AF65-F5344CB8AC3E}">
        <p14:creationId xmlns:p14="http://schemas.microsoft.com/office/powerpoint/2010/main" val="39526026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66</a:t>
            </a:fld>
            <a:endParaRPr lang="en-US"/>
          </a:p>
        </p:txBody>
      </p:sp>
    </p:spTree>
    <p:extLst>
      <p:ext uri="{BB962C8B-B14F-4D97-AF65-F5344CB8AC3E}">
        <p14:creationId xmlns:p14="http://schemas.microsoft.com/office/powerpoint/2010/main" val="14016998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72</a:t>
            </a:fld>
            <a:endParaRPr lang="en-US"/>
          </a:p>
        </p:txBody>
      </p:sp>
    </p:spTree>
    <p:extLst>
      <p:ext uri="{BB962C8B-B14F-4D97-AF65-F5344CB8AC3E}">
        <p14:creationId xmlns:p14="http://schemas.microsoft.com/office/powerpoint/2010/main" val="40113810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73</a:t>
            </a:fld>
            <a:endParaRPr lang="en-US"/>
          </a:p>
        </p:txBody>
      </p:sp>
    </p:spTree>
    <p:extLst>
      <p:ext uri="{BB962C8B-B14F-4D97-AF65-F5344CB8AC3E}">
        <p14:creationId xmlns:p14="http://schemas.microsoft.com/office/powerpoint/2010/main" val="16486112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74</a:t>
            </a:fld>
            <a:endParaRPr lang="en-US"/>
          </a:p>
        </p:txBody>
      </p:sp>
    </p:spTree>
    <p:extLst>
      <p:ext uri="{BB962C8B-B14F-4D97-AF65-F5344CB8AC3E}">
        <p14:creationId xmlns:p14="http://schemas.microsoft.com/office/powerpoint/2010/main" val="4123280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17</a:t>
            </a:fld>
            <a:endParaRPr lang="en-US"/>
          </a:p>
        </p:txBody>
      </p:sp>
    </p:spTree>
    <p:extLst>
      <p:ext uri="{BB962C8B-B14F-4D97-AF65-F5344CB8AC3E}">
        <p14:creationId xmlns:p14="http://schemas.microsoft.com/office/powerpoint/2010/main" val="34713504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75</a:t>
            </a:fld>
            <a:endParaRPr lang="en-US"/>
          </a:p>
        </p:txBody>
      </p:sp>
    </p:spTree>
    <p:extLst>
      <p:ext uri="{BB962C8B-B14F-4D97-AF65-F5344CB8AC3E}">
        <p14:creationId xmlns:p14="http://schemas.microsoft.com/office/powerpoint/2010/main" val="38440273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76</a:t>
            </a:fld>
            <a:endParaRPr lang="en-US"/>
          </a:p>
        </p:txBody>
      </p:sp>
    </p:spTree>
    <p:extLst>
      <p:ext uri="{BB962C8B-B14F-4D97-AF65-F5344CB8AC3E}">
        <p14:creationId xmlns:p14="http://schemas.microsoft.com/office/powerpoint/2010/main" val="30190666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77</a:t>
            </a:fld>
            <a:endParaRPr lang="en-US"/>
          </a:p>
        </p:txBody>
      </p:sp>
    </p:spTree>
    <p:extLst>
      <p:ext uri="{BB962C8B-B14F-4D97-AF65-F5344CB8AC3E}">
        <p14:creationId xmlns:p14="http://schemas.microsoft.com/office/powerpoint/2010/main" val="36970096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78</a:t>
            </a:fld>
            <a:endParaRPr lang="en-US"/>
          </a:p>
        </p:txBody>
      </p:sp>
    </p:spTree>
    <p:extLst>
      <p:ext uri="{BB962C8B-B14F-4D97-AF65-F5344CB8AC3E}">
        <p14:creationId xmlns:p14="http://schemas.microsoft.com/office/powerpoint/2010/main" val="33175680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79</a:t>
            </a:fld>
            <a:endParaRPr lang="en-US"/>
          </a:p>
        </p:txBody>
      </p:sp>
    </p:spTree>
    <p:extLst>
      <p:ext uri="{BB962C8B-B14F-4D97-AF65-F5344CB8AC3E}">
        <p14:creationId xmlns:p14="http://schemas.microsoft.com/office/powerpoint/2010/main" val="23734840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80</a:t>
            </a:fld>
            <a:endParaRPr lang="en-US"/>
          </a:p>
        </p:txBody>
      </p:sp>
    </p:spTree>
    <p:extLst>
      <p:ext uri="{BB962C8B-B14F-4D97-AF65-F5344CB8AC3E}">
        <p14:creationId xmlns:p14="http://schemas.microsoft.com/office/powerpoint/2010/main" val="31956996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81</a:t>
            </a:fld>
            <a:endParaRPr lang="en-US"/>
          </a:p>
        </p:txBody>
      </p:sp>
    </p:spTree>
    <p:extLst>
      <p:ext uri="{BB962C8B-B14F-4D97-AF65-F5344CB8AC3E}">
        <p14:creationId xmlns:p14="http://schemas.microsoft.com/office/powerpoint/2010/main" val="33700275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82</a:t>
            </a:fld>
            <a:endParaRPr lang="en-US"/>
          </a:p>
        </p:txBody>
      </p:sp>
    </p:spTree>
    <p:extLst>
      <p:ext uri="{BB962C8B-B14F-4D97-AF65-F5344CB8AC3E}">
        <p14:creationId xmlns:p14="http://schemas.microsoft.com/office/powerpoint/2010/main" val="15893615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83</a:t>
            </a:fld>
            <a:endParaRPr lang="en-US"/>
          </a:p>
        </p:txBody>
      </p:sp>
    </p:spTree>
    <p:extLst>
      <p:ext uri="{BB962C8B-B14F-4D97-AF65-F5344CB8AC3E}">
        <p14:creationId xmlns:p14="http://schemas.microsoft.com/office/powerpoint/2010/main" val="35872479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89</a:t>
            </a:fld>
            <a:endParaRPr lang="en-US"/>
          </a:p>
        </p:txBody>
      </p:sp>
    </p:spTree>
    <p:extLst>
      <p:ext uri="{BB962C8B-B14F-4D97-AF65-F5344CB8AC3E}">
        <p14:creationId xmlns:p14="http://schemas.microsoft.com/office/powerpoint/2010/main" val="4173190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1677257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611819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907936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203889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10947761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livestock.cgiar.org/" TargetMode="External"/><Relationship Id="rId7"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hyperlink" Target="http://www.cgiar.org/about-us/our-funders" TargetMode="External"/><Relationship Id="rId11" Type="http://schemas.openxmlformats.org/officeDocument/2006/relationships/image" Target="../media/image5.png"/><Relationship Id="rId5" Type="http://schemas.openxmlformats.org/officeDocument/2006/relationships/image" Target="cid:image001.png@01D16D8C.9C905A10" TargetMode="External"/><Relationship Id="rId10" Type="http://schemas.openxmlformats.org/officeDocument/2006/relationships/image" Target="../media/image4.jpeg"/><Relationship Id="rId4" Type="http://schemas.openxmlformats.org/officeDocument/2006/relationships/image" Target="../media/image9.png"/><Relationship Id="rId9"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8" name="Rectangle 17"/>
          <p:cNvSpPr/>
          <p:nvPr userDrawn="1"/>
        </p:nvSpPr>
        <p:spPr>
          <a:xfrm>
            <a:off x="3216365" y="2423254"/>
            <a:ext cx="5927636" cy="2762251"/>
          </a:xfrm>
          <a:prstGeom prst="rect">
            <a:avLst/>
          </a:pr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p:cNvSpPr>
            <a:spLocks noGrp="1"/>
          </p:cNvSpPr>
          <p:nvPr>
            <p:ph type="body" sz="quarter" idx="10" hasCustomPrompt="1"/>
          </p:nvPr>
        </p:nvSpPr>
        <p:spPr>
          <a:xfrm>
            <a:off x="3352800" y="2514600"/>
            <a:ext cx="5638800" cy="1426834"/>
          </a:xfrm>
        </p:spPr>
        <p:txBody>
          <a:bodyPr>
            <a:normAutofit/>
          </a:bodyPr>
          <a:lstStyle>
            <a:lvl1pPr marL="0" indent="0" algn="l">
              <a:buNone/>
              <a:defRPr sz="36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pPr lvl="0"/>
            <a:r>
              <a:rPr lang="en-US" dirty="0"/>
              <a:t>Title of presentation </a:t>
            </a:r>
          </a:p>
        </p:txBody>
      </p:sp>
      <p:sp>
        <p:nvSpPr>
          <p:cNvPr id="11" name="Text Placeholder 10"/>
          <p:cNvSpPr>
            <a:spLocks noGrp="1"/>
          </p:cNvSpPr>
          <p:nvPr>
            <p:ph type="body" sz="quarter" idx="11" hasCustomPrompt="1"/>
          </p:nvPr>
        </p:nvSpPr>
        <p:spPr>
          <a:xfrm>
            <a:off x="3352800" y="4009067"/>
            <a:ext cx="5638800" cy="495300"/>
          </a:xfrm>
        </p:spPr>
        <p:txBody>
          <a:bodyPr>
            <a:normAutofit/>
          </a:bodyPr>
          <a:lstStyle>
            <a:lvl1pPr marL="0" indent="0" algn="l">
              <a:buNone/>
              <a:defRPr sz="2000" i="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pPr lvl="0"/>
            <a:r>
              <a:rPr lang="en-US" dirty="0"/>
              <a:t>Author(s)</a:t>
            </a:r>
          </a:p>
        </p:txBody>
      </p:sp>
      <p:sp>
        <p:nvSpPr>
          <p:cNvPr id="13" name="Text Placeholder 12"/>
          <p:cNvSpPr>
            <a:spLocks noGrp="1"/>
          </p:cNvSpPr>
          <p:nvPr>
            <p:ph type="body" sz="quarter" idx="12" hasCustomPrompt="1"/>
          </p:nvPr>
        </p:nvSpPr>
        <p:spPr>
          <a:xfrm>
            <a:off x="3352800" y="4632124"/>
            <a:ext cx="5638800" cy="464773"/>
          </a:xfrm>
        </p:spPr>
        <p:txBody>
          <a:bodyPr>
            <a:normAutofit/>
          </a:bodyPr>
          <a:lstStyle>
            <a:lvl1pPr marL="0" indent="0" algn="l">
              <a:buNone/>
              <a:defRPr sz="16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pPr>
              <a:defRPr/>
            </a:pPr>
            <a:r>
              <a:rPr lang="en-US" sz="2000" dirty="0">
                <a:solidFill>
                  <a:prstClr val="white">
                    <a:lumMod val="65000"/>
                  </a:prstClr>
                </a:solidFill>
              </a:rPr>
              <a:t>Event name, Place, Date(s)</a:t>
            </a:r>
          </a:p>
        </p:txBody>
      </p:sp>
      <p:grpSp>
        <p:nvGrpSpPr>
          <p:cNvPr id="8" name="Group 7"/>
          <p:cNvGrpSpPr/>
          <p:nvPr userDrawn="1"/>
        </p:nvGrpSpPr>
        <p:grpSpPr>
          <a:xfrm>
            <a:off x="1516205" y="5715000"/>
            <a:ext cx="6797390" cy="704261"/>
            <a:chOff x="466085" y="6073834"/>
            <a:chExt cx="6797390" cy="704261"/>
          </a:xfrm>
        </p:grpSpPr>
        <p:pic>
          <p:nvPicPr>
            <p:cNvPr id="9" name="Picture 2" descr="Resultado de imagen para icarda log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6085" y="6255767"/>
              <a:ext cx="1408522" cy="3403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Resultado de imagen para ilri 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58896" y="6073834"/>
              <a:ext cx="704261" cy="70426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Resultado de imagen para slu sweden logo"/>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66244" y="6073834"/>
              <a:ext cx="701015" cy="70426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Resultado de imagen para giz logo"/>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54953" y="6219632"/>
              <a:ext cx="1408522" cy="41266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54794" y="6136869"/>
              <a:ext cx="1408522" cy="578190"/>
            </a:xfrm>
            <a:prstGeom prst="rect">
              <a:avLst/>
            </a:prstGeom>
          </p:spPr>
        </p:pic>
      </p:grpSp>
      <p:sp>
        <p:nvSpPr>
          <p:cNvPr id="16" name="Rectangle 12"/>
          <p:cNvSpPr/>
          <p:nvPr userDrawn="1"/>
        </p:nvSpPr>
        <p:spPr>
          <a:xfrm>
            <a:off x="0" y="0"/>
            <a:ext cx="6096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 descr="Resultado de imagen para cgiar livestock logo"/>
          <p:cNvPicPr>
            <a:picLocks noChangeAspect="1" noChangeArrowheads="1"/>
          </p:cNvPicPr>
          <p:nvPr userDrawn="1"/>
        </p:nvPicPr>
        <p:blipFill>
          <a:blip r:embed="rId7">
            <a:extLst>
              <a:ext uri="{28A0092B-C50C-407E-A947-70E740481C1C}">
                <a14:useLocalDpi xmlns:a14="http://schemas.microsoft.com/office/drawing/2010/main"/>
              </a:ext>
            </a:extLst>
          </a:blip>
          <a:stretch>
            <a:fillRect/>
          </a:stretch>
        </p:blipFill>
        <p:spPr bwMode="auto">
          <a:xfrm>
            <a:off x="668097" y="466335"/>
            <a:ext cx="3167303" cy="148767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9" name="Rectangle 18"/>
          <p:cNvSpPr/>
          <p:nvPr userDrawn="1"/>
        </p:nvSpPr>
        <p:spPr>
          <a:xfrm>
            <a:off x="0" y="2423254"/>
            <a:ext cx="3216364" cy="276225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828800" y="203120"/>
            <a:ext cx="7086600" cy="863680"/>
          </a:xfrm>
        </p:spPr>
        <p:txBody>
          <a:bodyPr anchor="ctr">
            <a:noAutofit/>
          </a:bodyPr>
          <a:lstStyle>
            <a:lvl1pPr marL="0" indent="0">
              <a:spcBef>
                <a:spcPts val="0"/>
              </a:spcBef>
              <a:buNone/>
              <a:defRPr sz="2800" b="1">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Page title minimum of 30 points and </a:t>
            </a:r>
            <a:r>
              <a:rPr lang="en-US" dirty="0" smtClean="0"/>
              <a:t>maximum of </a:t>
            </a:r>
            <a:r>
              <a:rPr lang="en-US" dirty="0"/>
              <a:t>two lines</a:t>
            </a:r>
          </a:p>
        </p:txBody>
      </p:sp>
      <p:sp>
        <p:nvSpPr>
          <p:cNvPr id="12" name="Text Placeholder 11"/>
          <p:cNvSpPr>
            <a:spLocks noGrp="1"/>
          </p:cNvSpPr>
          <p:nvPr>
            <p:ph type="body" sz="quarter" idx="12" hasCustomPrompt="1"/>
          </p:nvPr>
        </p:nvSpPr>
        <p:spPr>
          <a:xfrm>
            <a:off x="280085" y="1295400"/>
            <a:ext cx="8635315" cy="50292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atin typeface="Arial Unicode MS" panose="020B0604020202020204" pitchFamily="34" charset="-128"/>
                <a:ea typeface="Arial Unicode MS" panose="020B0604020202020204" pitchFamily="34" charset="-128"/>
                <a:cs typeface="Arial Unicode MS" panose="020B0604020202020204" pitchFamily="34" charset="-128"/>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5" name="Rectangle 12"/>
          <p:cNvSpPr/>
          <p:nvPr userDrawn="1"/>
        </p:nvSpPr>
        <p:spPr>
          <a:xfrm rot="10800000">
            <a:off x="3048000" y="5884041"/>
            <a:ext cx="6096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Resultado de imagen para cgiar livestock logo"/>
          <p:cNvPicPr>
            <a:picLocks noChangeAspect="1" noChangeArrowheads="1"/>
          </p:cNvPicPr>
          <p:nvPr userDrawn="1"/>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80085" y="312842"/>
            <a:ext cx="1371600" cy="6442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parator pag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514600"/>
            <a:ext cx="6324600" cy="2438400"/>
          </a:xfrm>
        </p:spPr>
        <p:txBody>
          <a:bodyPr>
            <a:normAutofit/>
          </a:bodyPr>
          <a:lstStyle>
            <a:lvl1pPr marL="0" indent="0" algn="ctr">
              <a:buNone/>
              <a:defRPr sz="3600">
                <a:solidFill>
                  <a:schemeClr val="tx1">
                    <a:lumMod val="50000"/>
                    <a:lumOff val="50000"/>
                  </a:schemeClr>
                </a:solidFill>
              </a:defRPr>
            </a:lvl1pPr>
          </a:lstStyle>
          <a:p>
            <a:pPr lvl="0"/>
            <a:r>
              <a:rPr lang="en-US" dirty="0"/>
              <a:t>Separator Page </a:t>
            </a:r>
            <a:br>
              <a:rPr lang="en-US" dirty="0"/>
            </a:br>
            <a:r>
              <a:rPr lang="en-US" dirty="0"/>
              <a:t>Minimum 0f 30 point </a:t>
            </a:r>
            <a:br>
              <a:rPr lang="en-US" dirty="0"/>
            </a:br>
            <a:r>
              <a:rPr lang="en-US" dirty="0"/>
              <a:t>and maximum of 2 lines</a:t>
            </a:r>
          </a:p>
        </p:txBody>
      </p:sp>
      <p:sp>
        <p:nvSpPr>
          <p:cNvPr id="8" name="Rectangle 12"/>
          <p:cNvSpPr/>
          <p:nvPr userDrawn="1"/>
        </p:nvSpPr>
        <p:spPr>
          <a:xfrm rot="10800000">
            <a:off x="3048000" y="5884041"/>
            <a:ext cx="6096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Resultado de imagen para cgiar livestock logo"/>
          <p:cNvPicPr>
            <a:picLocks noChangeAspect="1" noChangeArrowheads="1"/>
          </p:cNvPicPr>
          <p:nvPr userDrawn="1"/>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80085" y="312842"/>
            <a:ext cx="1371600" cy="644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134617"/>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1524000" y="381000"/>
            <a:ext cx="7239000" cy="6248400"/>
          </a:xfrm>
        </p:spPr>
        <p:txBody>
          <a:bodyPr/>
          <a:lstStyle>
            <a:lvl1pPr>
              <a:defRPr/>
            </a:lvl1pPr>
          </a:lstStyle>
          <a:p>
            <a:r>
              <a:rPr lang="en-US" dirty="0"/>
              <a:t>Click on the Icon to add a picture</a:t>
            </a:r>
          </a:p>
        </p:txBody>
      </p:sp>
      <p:sp>
        <p:nvSpPr>
          <p:cNvPr id="5" name="Rectangle 12"/>
          <p:cNvSpPr/>
          <p:nvPr userDrawn="1"/>
        </p:nvSpPr>
        <p:spPr>
          <a:xfrm rot="10800000">
            <a:off x="3048000" y="5884041"/>
            <a:ext cx="6096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Resultado de imagen para cgiar livestock logo"/>
          <p:cNvPicPr>
            <a:picLocks noChangeAspect="1" noChangeArrowheads="1"/>
          </p:cNvPicPr>
          <p:nvPr userDrawn="1"/>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80085" y="312842"/>
            <a:ext cx="1371600" cy="6442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645089" cy="6858000"/>
          </a:xfrm>
          <a:prstGeom prst="rect">
            <a:avLst/>
          </a:prstGeom>
        </p:spPr>
      </p:pic>
      <p:sp>
        <p:nvSpPr>
          <p:cNvPr id="9" name="TextBox 8"/>
          <p:cNvSpPr txBox="1"/>
          <p:nvPr userDrawn="1"/>
        </p:nvSpPr>
        <p:spPr>
          <a:xfrm>
            <a:off x="2621567" y="2057400"/>
            <a:ext cx="4891467" cy="1354217"/>
          </a:xfrm>
          <a:prstGeom prst="rect">
            <a:avLst/>
          </a:prstGeom>
          <a:noFill/>
        </p:spPr>
        <p:txBody>
          <a:bodyPr wrap="none" rtlCol="0">
            <a:spAutoFit/>
          </a:bodyPr>
          <a:lstStyle/>
          <a:p>
            <a:pPr algn="ctr"/>
            <a:r>
              <a:rPr kumimoji="0" lang="en-US" sz="2400" b="0" i="0" u="none" strike="noStrike" kern="1200" cap="none" spc="0" normalizeH="0" baseline="0" noProof="0" dirty="0">
                <a:ln>
                  <a:noFill/>
                </a:ln>
                <a:solidFill>
                  <a:prstClr val="white">
                    <a:lumMod val="65000"/>
                  </a:prstClr>
                </a:solidFill>
                <a:effectLst/>
                <a:uLnTx/>
                <a:uFillTx/>
                <a:latin typeface="+mn-lt"/>
                <a:ea typeface="+mj-ea"/>
                <a:cs typeface="Arial" pitchFamily="34" charset="0"/>
              </a:rPr>
              <a:t>CGIAR Research Program on Livestock</a:t>
            </a:r>
            <a:r>
              <a:rPr kumimoji="0" lang="en-US" sz="2400" b="0" i="0" u="none" strike="noStrike" kern="1200" cap="none" spc="0" normalizeH="0" baseline="0" noProof="0" dirty="0">
                <a:ln>
                  <a:noFill/>
                </a:ln>
                <a:solidFill>
                  <a:prstClr val="black"/>
                </a:solidFill>
                <a:effectLst/>
                <a:uLnTx/>
                <a:uFillTx/>
                <a:latin typeface="+mn-lt"/>
                <a:ea typeface="+mj-ea"/>
                <a:cs typeface="Arial" pitchFamily="34" charset="0"/>
              </a:rPr>
              <a:t/>
            </a:r>
            <a:br>
              <a:rPr kumimoji="0" lang="en-US" sz="2400" b="0" i="0" u="none" strike="noStrike" kern="1200" cap="none" spc="0" normalizeH="0" baseline="0" noProof="0" dirty="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rPr>
              <a:t/>
            </a:r>
            <a:b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hlinkClick r:id="rId3"/>
              </a:rPr>
              <a:t>livestock.cgiar.org</a:t>
            </a:r>
            <a:r>
              <a:rPr kumimoji="0" lang="en-US" sz="1800" b="0" i="0" u="none" strike="noStrike" kern="1200" cap="none" spc="0" normalizeH="0" baseline="0" noProof="0" dirty="0">
                <a:ln>
                  <a:noFill/>
                </a:ln>
                <a:solidFill>
                  <a:prstClr val="black"/>
                </a:solidFill>
                <a:effectLst/>
                <a:uLnTx/>
                <a:uFillTx/>
                <a:latin typeface="Arial" pitchFamily="34" charset="0"/>
                <a:ea typeface="+mj-ea"/>
                <a:cs typeface="Arial" pitchFamily="34" charset="0"/>
              </a:rPr>
              <a:t/>
            </a:r>
            <a:br>
              <a:rPr kumimoji="0" lang="en-US" sz="1800" b="0" i="0" u="none" strike="noStrike" kern="1200" cap="none" spc="0" normalizeH="0" baseline="0" noProof="0" dirty="0">
                <a:ln>
                  <a:noFill/>
                </a:ln>
                <a:solidFill>
                  <a:prstClr val="black"/>
                </a:solidFill>
                <a:effectLst/>
                <a:uLnTx/>
                <a:uFillTx/>
                <a:latin typeface="Arial" pitchFamily="34" charset="0"/>
                <a:ea typeface="+mj-ea"/>
                <a:cs typeface="Arial" pitchFamily="34" charset="0"/>
              </a:rPr>
            </a:br>
            <a:endParaRPr lang="en-US" dirty="0"/>
          </a:p>
        </p:txBody>
      </p:sp>
      <p:sp>
        <p:nvSpPr>
          <p:cNvPr id="7" name="TextBox 6"/>
          <p:cNvSpPr txBox="1"/>
          <p:nvPr userDrawn="1"/>
        </p:nvSpPr>
        <p:spPr>
          <a:xfrm>
            <a:off x="1295400" y="5983069"/>
            <a:ext cx="7543800" cy="430887"/>
          </a:xfrm>
          <a:prstGeom prst="rect">
            <a:avLst/>
          </a:prstGeom>
          <a:noFill/>
        </p:spPr>
        <p:txBody>
          <a:bodyPr wrap="square" rtlCol="0">
            <a:spAutoFit/>
          </a:bodyPr>
          <a:lstStyle/>
          <a:p>
            <a:pPr algn="ctr"/>
            <a:r>
              <a:rPr lang="en-US" sz="1100" dirty="0"/>
              <a:t>The </a:t>
            </a:r>
            <a:r>
              <a:rPr lang="en-US" sz="1100" b="1" dirty="0"/>
              <a:t>CGIAR Research Program on Livestock </a:t>
            </a:r>
            <a:r>
              <a:rPr lang="en-US" sz="1100" dirty="0"/>
              <a:t>aims to increase the productivity and profitability</a:t>
            </a:r>
            <a:r>
              <a:rPr lang="en-GB" sz="1100" kern="1200" dirty="0">
                <a:solidFill>
                  <a:schemeClr val="tx1"/>
                </a:solidFill>
                <a:effectLst/>
                <a:latin typeface="+mn-lt"/>
                <a:ea typeface="+mn-ea"/>
                <a:cs typeface="+mn-cs"/>
              </a:rPr>
              <a:t> of livestock </a:t>
            </a:r>
            <a:r>
              <a:rPr lang="en-GB" sz="1100" kern="1200" dirty="0" err="1">
                <a:solidFill>
                  <a:schemeClr val="tx1"/>
                </a:solidFill>
                <a:effectLst/>
                <a:latin typeface="+mn-lt"/>
                <a:ea typeface="+mn-ea"/>
                <a:cs typeface="+mn-cs"/>
              </a:rPr>
              <a:t>agri</a:t>
            </a:r>
            <a:r>
              <a:rPr lang="en-GB" sz="1100" kern="1200" dirty="0">
                <a:solidFill>
                  <a:schemeClr val="tx1"/>
                </a:solidFill>
                <a:effectLst/>
                <a:latin typeface="+mn-lt"/>
                <a:ea typeface="+mn-ea"/>
                <a:cs typeface="+mn-cs"/>
              </a:rPr>
              <a:t>-food systems in sustainable ways, making meat, milk and eggs more available and affordable across the developing world</a:t>
            </a:r>
            <a:r>
              <a:rPr lang="en-US" sz="1100" dirty="0"/>
              <a:t>.</a:t>
            </a:r>
          </a:p>
        </p:txBody>
      </p:sp>
      <p:sp>
        <p:nvSpPr>
          <p:cNvPr id="10" name="TextBox 6"/>
          <p:cNvSpPr txBox="1">
            <a:spLocks noChangeArrowheads="1"/>
          </p:cNvSpPr>
          <p:nvPr userDrawn="1"/>
        </p:nvSpPr>
        <p:spPr bwMode="auto">
          <a:xfrm>
            <a:off x="2514600"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1" name="Picture 10" descr="cc-by 88x31.png"/>
          <p:cNvPicPr/>
          <p:nvPr userDrawn="1"/>
        </p:nvPicPr>
        <p:blipFill>
          <a:blip r:embed="rId4" r:link="rId5" cstate="email">
            <a:extLst>
              <a:ext uri="{28A0092B-C50C-407E-A947-70E740481C1C}">
                <a14:useLocalDpi xmlns:a14="http://schemas.microsoft.com/office/drawing/2010/main"/>
              </a:ext>
            </a:extLst>
          </a:blip>
          <a:srcRect/>
          <a:stretch>
            <a:fillRect/>
          </a:stretch>
        </p:blipFill>
        <p:spPr bwMode="auto">
          <a:xfrm>
            <a:off x="1927860" y="6569511"/>
            <a:ext cx="586740" cy="207645"/>
          </a:xfrm>
          <a:prstGeom prst="rect">
            <a:avLst/>
          </a:prstGeom>
          <a:noFill/>
          <a:ln>
            <a:noFill/>
          </a:ln>
        </p:spPr>
      </p:pic>
      <p:sp>
        <p:nvSpPr>
          <p:cNvPr id="14" name="TextBox 13"/>
          <p:cNvSpPr txBox="1"/>
          <p:nvPr userDrawn="1"/>
        </p:nvSpPr>
        <p:spPr>
          <a:xfrm>
            <a:off x="1295400" y="4992469"/>
            <a:ext cx="7543800" cy="461665"/>
          </a:xfrm>
          <a:prstGeom prst="rect">
            <a:avLst/>
          </a:prstGeom>
          <a:noFill/>
        </p:spPr>
        <p:txBody>
          <a:bodyPr wrap="square" rtlCol="0">
            <a:spAutoFit/>
          </a:bodyPr>
          <a:lstStyle/>
          <a:p>
            <a:r>
              <a:rPr lang="en-GB" sz="1200" kern="1200" dirty="0">
                <a:solidFill>
                  <a:schemeClr val="tx1"/>
                </a:solidFill>
                <a:effectLst/>
                <a:latin typeface="+mn-lt"/>
                <a:ea typeface="+mn-ea"/>
                <a:cs typeface="+mn-cs"/>
              </a:rPr>
              <a:t>The program thanks all donors and organizations which globally support its work through their contributions to the </a:t>
            </a:r>
            <a:r>
              <a:rPr lang="en-GB" sz="1200" u="sng" kern="1200" dirty="0">
                <a:solidFill>
                  <a:schemeClr val="tx1"/>
                </a:solidFill>
                <a:effectLst/>
                <a:latin typeface="+mn-lt"/>
                <a:ea typeface="+mn-ea"/>
                <a:cs typeface="+mn-cs"/>
                <a:hlinkClick r:id="rId6"/>
              </a:rPr>
              <a:t>CGIAR system</a:t>
            </a:r>
            <a:endParaRPr lang="en-US" sz="1200" kern="1200" dirty="0">
              <a:solidFill>
                <a:schemeClr val="tx1"/>
              </a:solidFill>
              <a:effectLst/>
              <a:latin typeface="+mn-lt"/>
              <a:ea typeface="+mn-ea"/>
              <a:cs typeface="+mn-cs"/>
            </a:endParaRPr>
          </a:p>
        </p:txBody>
      </p:sp>
      <p:grpSp>
        <p:nvGrpSpPr>
          <p:cNvPr id="13" name="Group 12"/>
          <p:cNvGrpSpPr/>
          <p:nvPr userDrawn="1"/>
        </p:nvGrpSpPr>
        <p:grpSpPr>
          <a:xfrm>
            <a:off x="1668605" y="3671610"/>
            <a:ext cx="6797390" cy="704261"/>
            <a:chOff x="466085" y="6073834"/>
            <a:chExt cx="6797390" cy="704261"/>
          </a:xfrm>
        </p:grpSpPr>
        <p:pic>
          <p:nvPicPr>
            <p:cNvPr id="15" name="Picture 2" descr="Resultado de imagen para icarda logo"/>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66085" y="6255767"/>
              <a:ext cx="1408522" cy="34039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Resultado de imagen para ilri logo"/>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158896" y="6073834"/>
              <a:ext cx="704261" cy="70426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Resultado de imagen para slu sweden logo"/>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166244" y="6073834"/>
              <a:ext cx="701015" cy="70426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Resultado de imagen para giz logo"/>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854953" y="6219632"/>
              <a:ext cx="1408522" cy="41266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154794" y="6136869"/>
              <a:ext cx="1408522" cy="578190"/>
            </a:xfrm>
            <a:prstGeom prst="rect">
              <a:avLst/>
            </a:prstGeom>
          </p:spPr>
        </p:pic>
      </p:gr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7724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1600200"/>
            <a:ext cx="77724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80" r:id="rId4"/>
    <p:sldLayoutId id="2147483652" r:id="rId5"/>
  </p:sldLayoutIdLst>
  <p:transition spd="slow">
    <p:wipe dir="d"/>
  </p:transition>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emf"/><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3.jpeg"/><Relationship Id="rId4" Type="http://schemas.openxmlformats.org/officeDocument/2006/relationships/image" Target="../media/image3.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US" dirty="0" smtClean="0"/>
              <a:t>Feeds and Forages Flagship</a:t>
            </a:r>
            <a:endParaRPr lang="en-US" dirty="0"/>
          </a:p>
        </p:txBody>
      </p:sp>
      <p:sp>
        <p:nvSpPr>
          <p:cNvPr id="3" name="Text Placeholder 2"/>
          <p:cNvSpPr>
            <a:spLocks noGrp="1"/>
          </p:cNvSpPr>
          <p:nvPr>
            <p:ph type="body" sz="quarter" idx="11"/>
          </p:nvPr>
        </p:nvSpPr>
        <p:spPr/>
        <p:txBody>
          <a:bodyPr/>
          <a:lstStyle/>
          <a:p>
            <a:r>
              <a:rPr lang="en-US" dirty="0" smtClean="0"/>
              <a:t>Feeds and Forages Team</a:t>
            </a:r>
            <a:endParaRPr lang="en-US" dirty="0"/>
          </a:p>
        </p:txBody>
      </p:sp>
      <p:sp>
        <p:nvSpPr>
          <p:cNvPr id="7" name="Text Placeholder 6"/>
          <p:cNvSpPr>
            <a:spLocks noGrp="1"/>
          </p:cNvSpPr>
          <p:nvPr>
            <p:ph type="body" sz="quarter" idx="12"/>
          </p:nvPr>
        </p:nvSpPr>
        <p:spPr/>
        <p:txBody>
          <a:bodyPr>
            <a:normAutofit fontScale="92500" lnSpcReduction="20000"/>
          </a:bodyPr>
          <a:lstStyle/>
          <a:p>
            <a:r>
              <a:rPr lang="en-US" dirty="0"/>
              <a:t>Independent Steering Committee (ISC) </a:t>
            </a:r>
            <a:r>
              <a:rPr lang="en-US" dirty="0" smtClean="0"/>
              <a:t>meeting </a:t>
            </a:r>
            <a:br>
              <a:rPr lang="en-US" dirty="0" smtClean="0"/>
            </a:br>
            <a:r>
              <a:rPr lang="en-US" dirty="0" smtClean="0"/>
              <a:t>December 12-14 2017, Nairobi, Kenya</a:t>
            </a:r>
            <a:endParaRPr lang="en-US" dirty="0"/>
          </a:p>
        </p:txBody>
      </p:sp>
      <p:pic>
        <p:nvPicPr>
          <p:cNvPr id="4"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2438400"/>
            <a:ext cx="3200400" cy="2743200"/>
          </a:xfrm>
          <a:prstGeom prst="rect">
            <a:avLst/>
          </a:prstGeom>
        </p:spPr>
      </p:pic>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3"/>
          <p:cNvSpPr txBox="1">
            <a:spLocks/>
          </p:cNvSpPr>
          <p:nvPr/>
        </p:nvSpPr>
        <p:spPr>
          <a:xfrm>
            <a:off x="1943962" y="2438400"/>
            <a:ext cx="6666637" cy="609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a:t>CoA and product lines</a:t>
            </a:r>
          </a:p>
        </p:txBody>
      </p:sp>
      <p:sp>
        <p:nvSpPr>
          <p:cNvPr id="5" name="Rectangle 4"/>
          <p:cNvSpPr/>
          <p:nvPr/>
        </p:nvSpPr>
        <p:spPr>
          <a:xfrm>
            <a:off x="1066800" y="2286000"/>
            <a:ext cx="877163"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B.</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6" name="Straight Connector 5"/>
          <p:cNvCxnSpPr/>
          <p:nvPr/>
        </p:nvCxnSpPr>
        <p:spPr>
          <a:xfrm>
            <a:off x="0" y="3209330"/>
            <a:ext cx="4953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5968352"/>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solidFill>
                  <a:srgbClr val="0070C0"/>
                </a:solidFill>
              </a:rPr>
              <a:t>CLUSTER 1 </a:t>
            </a:r>
            <a:r>
              <a:rPr lang="en-US" dirty="0" smtClean="0"/>
              <a:t>- Main product lines</a:t>
            </a:r>
            <a:endParaRPr lang="es-CO" dirty="0"/>
          </a:p>
        </p:txBody>
      </p:sp>
      <p:sp>
        <p:nvSpPr>
          <p:cNvPr id="7" name="TextBox 6"/>
          <p:cNvSpPr txBox="1"/>
          <p:nvPr/>
        </p:nvSpPr>
        <p:spPr>
          <a:xfrm>
            <a:off x="3095525" y="5105400"/>
            <a:ext cx="5486400" cy="923330"/>
          </a:xfrm>
          <a:prstGeom prst="rect">
            <a:avLst/>
          </a:prstGeom>
          <a:noFill/>
        </p:spPr>
        <p:txBody>
          <a:bodyPr wrap="square" rtlCol="0">
            <a:spAutoFit/>
          </a:bodyPr>
          <a:lstStyle/>
          <a:p>
            <a:r>
              <a:rPr lang="en-US" i="1" dirty="0">
                <a:solidFill>
                  <a:srgbClr val="0070C0"/>
                </a:solidFill>
              </a:rPr>
              <a:t>FEAST and </a:t>
            </a:r>
            <a:r>
              <a:rPr lang="en-US" i="1" dirty="0" err="1">
                <a:solidFill>
                  <a:srgbClr val="0070C0"/>
                </a:solidFill>
              </a:rPr>
              <a:t>SoFT</a:t>
            </a:r>
            <a:r>
              <a:rPr lang="en-US" i="1" dirty="0">
                <a:solidFill>
                  <a:srgbClr val="0070C0"/>
                </a:solidFill>
              </a:rPr>
              <a:t> for targeting feed and forage options from micro to macro levels; TGFT for knowledge sharing around </a:t>
            </a:r>
            <a:r>
              <a:rPr lang="en-US" i="1" dirty="0" smtClean="0">
                <a:solidFill>
                  <a:srgbClr val="0070C0"/>
                </a:solidFill>
              </a:rPr>
              <a:t>forages</a:t>
            </a:r>
            <a:r>
              <a:rPr lang="en-US" i="1" dirty="0" smtClean="0"/>
              <a:t>.</a:t>
            </a:r>
            <a:endParaRPr lang="en-US" i="1" dirty="0">
              <a:solidFill>
                <a:srgbClr val="0070C0"/>
              </a:solidFill>
            </a:endParaRPr>
          </a:p>
        </p:txBody>
      </p:sp>
      <p:sp>
        <p:nvSpPr>
          <p:cNvPr id="9" name="TextBox 8"/>
          <p:cNvSpPr txBox="1"/>
          <p:nvPr/>
        </p:nvSpPr>
        <p:spPr>
          <a:xfrm>
            <a:off x="3095525" y="3055914"/>
            <a:ext cx="5486400" cy="1463040"/>
          </a:xfrm>
          <a:prstGeom prst="rect">
            <a:avLst/>
          </a:prstGeom>
          <a:noFill/>
        </p:spPr>
        <p:txBody>
          <a:bodyPr wrap="square" rtlCol="0">
            <a:spAutoFit/>
          </a:bodyPr>
          <a:lstStyle/>
          <a:p>
            <a:r>
              <a:rPr lang="en-US" i="1" dirty="0">
                <a:solidFill>
                  <a:srgbClr val="0070C0"/>
                </a:solidFill>
              </a:rPr>
              <a:t>Research and development priority setting based on ex-ante and ex-post impact assessments of feed and forage innovations taking into account gender roles and implications; Biomass and quality estimation tools for assessing feed resources</a:t>
            </a:r>
          </a:p>
          <a:p>
            <a:endParaRPr lang="en-US" dirty="0"/>
          </a:p>
        </p:txBody>
      </p:sp>
      <p:sp>
        <p:nvSpPr>
          <p:cNvPr id="10" name="TextBox 9"/>
          <p:cNvSpPr txBox="1"/>
          <p:nvPr/>
        </p:nvSpPr>
        <p:spPr>
          <a:xfrm>
            <a:off x="3095525" y="1672821"/>
            <a:ext cx="5486400" cy="646331"/>
          </a:xfrm>
          <a:prstGeom prst="rect">
            <a:avLst/>
          </a:prstGeom>
          <a:noFill/>
        </p:spPr>
        <p:txBody>
          <a:bodyPr wrap="square" rtlCol="0">
            <a:spAutoFit/>
          </a:bodyPr>
          <a:lstStyle/>
          <a:p>
            <a:r>
              <a:rPr lang="en-US" i="1" dirty="0">
                <a:solidFill>
                  <a:srgbClr val="0070C0"/>
                </a:solidFill>
              </a:rPr>
              <a:t>Refined approaches to participatory identification of smart feeding strategies; food-feed supply scenarios</a:t>
            </a:r>
          </a:p>
        </p:txBody>
      </p:sp>
      <p:sp>
        <p:nvSpPr>
          <p:cNvPr id="12" name="TextBox 11"/>
          <p:cNvSpPr txBox="1"/>
          <p:nvPr/>
        </p:nvSpPr>
        <p:spPr>
          <a:xfrm>
            <a:off x="122235" y="2964474"/>
            <a:ext cx="2743200" cy="1645920"/>
          </a:xfrm>
          <a:prstGeom prst="rect">
            <a:avLst/>
          </a:prstGeom>
          <a:noFill/>
        </p:spPr>
        <p:txBody>
          <a:bodyPr wrap="square" rtlCol="0">
            <a:spAutoFit/>
          </a:bodyPr>
          <a:lstStyle/>
          <a:p>
            <a:r>
              <a:rPr lang="en-US" sz="2000" b="1" dirty="0"/>
              <a:t>Developing large-scale feed assessments and prioritization at national level</a:t>
            </a:r>
          </a:p>
        </p:txBody>
      </p:sp>
      <p:sp>
        <p:nvSpPr>
          <p:cNvPr id="13" name="TextBox 12"/>
          <p:cNvSpPr txBox="1"/>
          <p:nvPr/>
        </p:nvSpPr>
        <p:spPr>
          <a:xfrm>
            <a:off x="122235" y="1447346"/>
            <a:ext cx="2743200" cy="1097280"/>
          </a:xfrm>
          <a:prstGeom prst="rect">
            <a:avLst/>
          </a:prstGeom>
          <a:noFill/>
        </p:spPr>
        <p:txBody>
          <a:bodyPr wrap="square" rtlCol="0">
            <a:spAutoFit/>
          </a:bodyPr>
          <a:lstStyle/>
          <a:p>
            <a:r>
              <a:rPr lang="en-US" sz="2000" b="1" dirty="0"/>
              <a:t>Facilitating on-farm feed assessment and prioritization </a:t>
            </a:r>
          </a:p>
        </p:txBody>
      </p:sp>
      <p:sp>
        <p:nvSpPr>
          <p:cNvPr id="16" name="TextBox 15"/>
          <p:cNvSpPr txBox="1"/>
          <p:nvPr/>
        </p:nvSpPr>
        <p:spPr>
          <a:xfrm>
            <a:off x="122235" y="5213122"/>
            <a:ext cx="2743200" cy="707886"/>
          </a:xfrm>
          <a:prstGeom prst="rect">
            <a:avLst/>
          </a:prstGeom>
          <a:noFill/>
        </p:spPr>
        <p:txBody>
          <a:bodyPr wrap="square" rtlCol="0">
            <a:spAutoFit/>
          </a:bodyPr>
          <a:lstStyle/>
          <a:p>
            <a:r>
              <a:rPr lang="en-US" sz="2000" b="1" dirty="0"/>
              <a:t>Global knowledge products and tools</a:t>
            </a:r>
          </a:p>
        </p:txBody>
      </p:sp>
    </p:spTree>
    <p:extLst>
      <p:ext uri="{BB962C8B-B14F-4D97-AF65-F5344CB8AC3E}">
        <p14:creationId xmlns:p14="http://schemas.microsoft.com/office/powerpoint/2010/main" val="2297358005"/>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CLUSTER 2 - Main product lines</a:t>
            </a:r>
            <a:endParaRPr lang="es-CO" dirty="0"/>
          </a:p>
        </p:txBody>
      </p:sp>
      <p:sp>
        <p:nvSpPr>
          <p:cNvPr id="7" name="TextBox 6"/>
          <p:cNvSpPr txBox="1"/>
          <p:nvPr/>
        </p:nvSpPr>
        <p:spPr>
          <a:xfrm>
            <a:off x="122235" y="3318400"/>
            <a:ext cx="3657600" cy="707886"/>
          </a:xfrm>
          <a:prstGeom prst="rect">
            <a:avLst/>
          </a:prstGeom>
          <a:noFill/>
        </p:spPr>
        <p:txBody>
          <a:bodyPr wrap="square" rtlCol="0">
            <a:spAutoFit/>
          </a:bodyPr>
          <a:lstStyle/>
          <a:p>
            <a:r>
              <a:rPr lang="en-US" sz="2000" b="1" dirty="0"/>
              <a:t>Tools, Ontologies &amp; Platforms</a:t>
            </a:r>
          </a:p>
        </p:txBody>
      </p:sp>
      <p:sp>
        <p:nvSpPr>
          <p:cNvPr id="8" name="TextBox 7"/>
          <p:cNvSpPr txBox="1"/>
          <p:nvPr/>
        </p:nvSpPr>
        <p:spPr>
          <a:xfrm>
            <a:off x="86376" y="1552825"/>
            <a:ext cx="3657600" cy="1280160"/>
          </a:xfrm>
          <a:prstGeom prst="rect">
            <a:avLst/>
          </a:prstGeom>
          <a:noFill/>
        </p:spPr>
        <p:txBody>
          <a:bodyPr wrap="square" rtlCol="0">
            <a:spAutoFit/>
          </a:bodyPr>
          <a:lstStyle/>
          <a:p>
            <a:r>
              <a:rPr lang="en-US" sz="2000" b="1" dirty="0"/>
              <a:t>Selection and breeding of competitive, resource-efficient, highly productive and high quality forages</a:t>
            </a:r>
          </a:p>
        </p:txBody>
      </p:sp>
      <p:sp>
        <p:nvSpPr>
          <p:cNvPr id="9" name="TextBox 8"/>
          <p:cNvSpPr txBox="1"/>
          <p:nvPr/>
        </p:nvSpPr>
        <p:spPr>
          <a:xfrm>
            <a:off x="122235" y="4412902"/>
            <a:ext cx="3657600" cy="1631216"/>
          </a:xfrm>
          <a:prstGeom prst="rect">
            <a:avLst/>
          </a:prstGeom>
          <a:noFill/>
        </p:spPr>
        <p:txBody>
          <a:bodyPr wrap="square" rtlCol="0">
            <a:spAutoFit/>
          </a:bodyPr>
          <a:lstStyle/>
          <a:p>
            <a:r>
              <a:rPr lang="en-US" sz="2000" b="1" spc="-10" dirty="0"/>
              <a:t>Development of food-feed-crops with high nutritive value and feed biomass through genetic </a:t>
            </a:r>
            <a:r>
              <a:rPr lang="en-US" sz="2000" b="1" spc="-10" dirty="0" smtClean="0"/>
              <a:t>enhance-</a:t>
            </a:r>
            <a:r>
              <a:rPr lang="en-US" sz="2000" b="1" spc="-10" dirty="0" err="1" smtClean="0"/>
              <a:t>ment</a:t>
            </a:r>
            <a:r>
              <a:rPr lang="en-US" sz="2000" b="1" spc="-10" dirty="0" smtClean="0"/>
              <a:t> </a:t>
            </a:r>
            <a:r>
              <a:rPr lang="en-US" sz="2000" b="1" spc="-10" dirty="0"/>
              <a:t>of crop cultivars</a:t>
            </a:r>
          </a:p>
        </p:txBody>
      </p:sp>
      <p:sp>
        <p:nvSpPr>
          <p:cNvPr id="10" name="TextBox 9"/>
          <p:cNvSpPr txBox="1"/>
          <p:nvPr/>
        </p:nvSpPr>
        <p:spPr>
          <a:xfrm>
            <a:off x="3890682" y="1454241"/>
            <a:ext cx="4937760" cy="1477328"/>
          </a:xfrm>
          <a:prstGeom prst="rect">
            <a:avLst/>
          </a:prstGeom>
          <a:noFill/>
        </p:spPr>
        <p:txBody>
          <a:bodyPr wrap="square" rtlCol="0">
            <a:spAutoFit/>
          </a:bodyPr>
          <a:lstStyle/>
          <a:p>
            <a:r>
              <a:rPr lang="en-US" i="1" dirty="0">
                <a:solidFill>
                  <a:srgbClr val="C00000"/>
                </a:solidFill>
              </a:rPr>
              <a:t>Breeding of </a:t>
            </a:r>
            <a:r>
              <a:rPr lang="en-US" dirty="0" err="1">
                <a:solidFill>
                  <a:srgbClr val="C00000"/>
                </a:solidFill>
              </a:rPr>
              <a:t>Urochloa</a:t>
            </a:r>
            <a:r>
              <a:rPr lang="en-US" dirty="0">
                <a:solidFill>
                  <a:srgbClr val="C00000"/>
                </a:solidFill>
              </a:rPr>
              <a:t> </a:t>
            </a:r>
            <a:r>
              <a:rPr lang="en-US" dirty="0" err="1">
                <a:solidFill>
                  <a:srgbClr val="C00000"/>
                </a:solidFill>
              </a:rPr>
              <a:t>ruziziensis</a:t>
            </a:r>
            <a:r>
              <a:rPr lang="en-US" dirty="0">
                <a:solidFill>
                  <a:srgbClr val="C00000"/>
                </a:solidFill>
              </a:rPr>
              <a:t> </a:t>
            </a:r>
            <a:r>
              <a:rPr lang="en-US" i="1" dirty="0">
                <a:solidFill>
                  <a:srgbClr val="C00000"/>
                </a:solidFill>
              </a:rPr>
              <a:t>x </a:t>
            </a:r>
            <a:r>
              <a:rPr lang="en-US" dirty="0">
                <a:solidFill>
                  <a:srgbClr val="C00000"/>
                </a:solidFill>
              </a:rPr>
              <a:t>U. </a:t>
            </a:r>
            <a:r>
              <a:rPr lang="en-US" dirty="0" err="1">
                <a:solidFill>
                  <a:srgbClr val="C00000"/>
                </a:solidFill>
              </a:rPr>
              <a:t>decumbens</a:t>
            </a:r>
            <a:r>
              <a:rPr lang="en-US" dirty="0">
                <a:solidFill>
                  <a:srgbClr val="C00000"/>
                </a:solidFill>
              </a:rPr>
              <a:t> </a:t>
            </a:r>
            <a:r>
              <a:rPr lang="en-US" i="1" dirty="0">
                <a:solidFill>
                  <a:srgbClr val="C00000"/>
                </a:solidFill>
              </a:rPr>
              <a:t>x </a:t>
            </a:r>
            <a:r>
              <a:rPr lang="en-US" dirty="0">
                <a:solidFill>
                  <a:srgbClr val="C00000"/>
                </a:solidFill>
              </a:rPr>
              <a:t>U. </a:t>
            </a:r>
            <a:r>
              <a:rPr lang="en-US" dirty="0" err="1">
                <a:solidFill>
                  <a:srgbClr val="C00000"/>
                </a:solidFill>
              </a:rPr>
              <a:t>brizantha</a:t>
            </a:r>
            <a:r>
              <a:rPr lang="en-US" i="1" dirty="0">
                <a:solidFill>
                  <a:srgbClr val="C00000"/>
                </a:solidFill>
              </a:rPr>
              <a:t>; Breeding of </a:t>
            </a:r>
            <a:r>
              <a:rPr lang="en-US" dirty="0" err="1">
                <a:solidFill>
                  <a:srgbClr val="C00000"/>
                </a:solidFill>
              </a:rPr>
              <a:t>Urochloa</a:t>
            </a:r>
            <a:r>
              <a:rPr lang="en-US" dirty="0">
                <a:solidFill>
                  <a:srgbClr val="C00000"/>
                </a:solidFill>
              </a:rPr>
              <a:t> </a:t>
            </a:r>
            <a:r>
              <a:rPr lang="en-US" dirty="0" err="1">
                <a:solidFill>
                  <a:srgbClr val="C00000"/>
                </a:solidFill>
              </a:rPr>
              <a:t>humidicola</a:t>
            </a:r>
            <a:r>
              <a:rPr lang="en-US" i="1" dirty="0">
                <a:solidFill>
                  <a:srgbClr val="C00000"/>
                </a:solidFill>
              </a:rPr>
              <a:t>; Breeding </a:t>
            </a:r>
            <a:r>
              <a:rPr lang="en-GB" i="1" dirty="0">
                <a:solidFill>
                  <a:srgbClr val="C00000"/>
                </a:solidFill>
              </a:rPr>
              <a:t>of </a:t>
            </a:r>
            <a:r>
              <a:rPr lang="en-GB" dirty="0" err="1">
                <a:solidFill>
                  <a:srgbClr val="C00000"/>
                </a:solidFill>
              </a:rPr>
              <a:t>Megathyrsus</a:t>
            </a:r>
            <a:r>
              <a:rPr lang="en-GB" dirty="0">
                <a:solidFill>
                  <a:srgbClr val="C00000"/>
                </a:solidFill>
              </a:rPr>
              <a:t> maximus</a:t>
            </a:r>
            <a:r>
              <a:rPr lang="en-GB" i="1" dirty="0">
                <a:solidFill>
                  <a:srgbClr val="C00000"/>
                </a:solidFill>
              </a:rPr>
              <a:t>; Selection of </a:t>
            </a:r>
            <a:r>
              <a:rPr lang="en-US" dirty="0" err="1">
                <a:solidFill>
                  <a:srgbClr val="C00000"/>
                </a:solidFill>
              </a:rPr>
              <a:t>Lathyrus</a:t>
            </a:r>
            <a:r>
              <a:rPr lang="en-US" i="1" dirty="0">
                <a:solidFill>
                  <a:srgbClr val="C00000"/>
                </a:solidFill>
              </a:rPr>
              <a:t>, </a:t>
            </a:r>
            <a:r>
              <a:rPr lang="en-US" dirty="0" err="1">
                <a:solidFill>
                  <a:srgbClr val="C00000"/>
                </a:solidFill>
              </a:rPr>
              <a:t>Pennisetum</a:t>
            </a:r>
            <a:r>
              <a:rPr lang="en-US" i="1" dirty="0">
                <a:solidFill>
                  <a:srgbClr val="C00000"/>
                </a:solidFill>
              </a:rPr>
              <a:t>, </a:t>
            </a:r>
            <a:r>
              <a:rPr lang="en-US" dirty="0" err="1">
                <a:solidFill>
                  <a:srgbClr val="C00000"/>
                </a:solidFill>
              </a:rPr>
              <a:t>Cenchrus</a:t>
            </a:r>
            <a:r>
              <a:rPr lang="en-US" i="1" dirty="0">
                <a:solidFill>
                  <a:srgbClr val="C00000"/>
                </a:solidFill>
              </a:rPr>
              <a:t> and other grasses and legumes</a:t>
            </a:r>
            <a:endParaRPr lang="en-US" dirty="0">
              <a:solidFill>
                <a:srgbClr val="C00000"/>
              </a:solidFill>
            </a:endParaRPr>
          </a:p>
        </p:txBody>
      </p:sp>
      <p:sp>
        <p:nvSpPr>
          <p:cNvPr id="11" name="TextBox 10"/>
          <p:cNvSpPr txBox="1"/>
          <p:nvPr/>
        </p:nvSpPr>
        <p:spPr>
          <a:xfrm>
            <a:off x="3890682" y="3349178"/>
            <a:ext cx="4937760" cy="646331"/>
          </a:xfrm>
          <a:prstGeom prst="rect">
            <a:avLst/>
          </a:prstGeom>
          <a:noFill/>
        </p:spPr>
        <p:txBody>
          <a:bodyPr wrap="square" rtlCol="0">
            <a:spAutoFit/>
          </a:bodyPr>
          <a:lstStyle/>
          <a:p>
            <a:r>
              <a:rPr lang="en-US" i="1" dirty="0">
                <a:solidFill>
                  <a:srgbClr val="C00000"/>
                </a:solidFill>
              </a:rPr>
              <a:t>Mobile and stationary NIRS; use of images for phenotyping and </a:t>
            </a:r>
            <a:r>
              <a:rPr lang="en-US" i="1" dirty="0" err="1">
                <a:solidFill>
                  <a:srgbClr val="C00000"/>
                </a:solidFill>
              </a:rPr>
              <a:t>phenomics</a:t>
            </a:r>
            <a:endParaRPr lang="en-US" i="1" dirty="0">
              <a:solidFill>
                <a:srgbClr val="C00000"/>
              </a:solidFill>
            </a:endParaRPr>
          </a:p>
        </p:txBody>
      </p:sp>
      <p:sp>
        <p:nvSpPr>
          <p:cNvPr id="12" name="TextBox 11"/>
          <p:cNvSpPr txBox="1"/>
          <p:nvPr/>
        </p:nvSpPr>
        <p:spPr>
          <a:xfrm>
            <a:off x="3890682" y="4905345"/>
            <a:ext cx="4937760" cy="646331"/>
          </a:xfrm>
          <a:prstGeom prst="rect">
            <a:avLst/>
          </a:prstGeom>
          <a:noFill/>
        </p:spPr>
        <p:txBody>
          <a:bodyPr wrap="square" rtlCol="0">
            <a:spAutoFit/>
          </a:bodyPr>
          <a:lstStyle/>
          <a:p>
            <a:r>
              <a:rPr lang="en-US" i="1" dirty="0" smtClean="0">
                <a:solidFill>
                  <a:srgbClr val="C00000"/>
                </a:solidFill>
              </a:rPr>
              <a:t>Genetic </a:t>
            </a:r>
            <a:r>
              <a:rPr lang="en-US" i="1" dirty="0">
                <a:solidFill>
                  <a:srgbClr val="C00000"/>
                </a:solidFill>
              </a:rPr>
              <a:t>enhancement of crop cultivars (maize, rice, wheat, cowpea and barley)</a:t>
            </a:r>
          </a:p>
        </p:txBody>
      </p:sp>
    </p:spTree>
    <p:extLst>
      <p:ext uri="{BB962C8B-B14F-4D97-AF65-F5344CB8AC3E}">
        <p14:creationId xmlns:p14="http://schemas.microsoft.com/office/powerpoint/2010/main" val="3432399857"/>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solidFill>
                  <a:srgbClr val="7030A0"/>
                </a:solidFill>
              </a:rPr>
              <a:t>CLUSTER 3 </a:t>
            </a:r>
            <a:r>
              <a:rPr lang="en-US" dirty="0" smtClean="0"/>
              <a:t>- Main product lines</a:t>
            </a:r>
            <a:endParaRPr lang="es-CO" dirty="0"/>
          </a:p>
        </p:txBody>
      </p:sp>
      <p:sp>
        <p:nvSpPr>
          <p:cNvPr id="6" name="TextBox 5"/>
          <p:cNvSpPr txBox="1"/>
          <p:nvPr/>
        </p:nvSpPr>
        <p:spPr>
          <a:xfrm>
            <a:off x="122235" y="3341715"/>
            <a:ext cx="2468565" cy="731520"/>
          </a:xfrm>
          <a:prstGeom prst="rect">
            <a:avLst/>
          </a:prstGeom>
          <a:noFill/>
        </p:spPr>
        <p:txBody>
          <a:bodyPr wrap="square" rtlCol="0">
            <a:spAutoFit/>
          </a:bodyPr>
          <a:lstStyle/>
          <a:p>
            <a:r>
              <a:rPr lang="en-US" sz="2000" b="1" dirty="0"/>
              <a:t>Feed Processing off-farm</a:t>
            </a:r>
          </a:p>
        </p:txBody>
      </p:sp>
      <p:sp>
        <p:nvSpPr>
          <p:cNvPr id="7" name="TextBox 6"/>
          <p:cNvSpPr txBox="1"/>
          <p:nvPr/>
        </p:nvSpPr>
        <p:spPr>
          <a:xfrm>
            <a:off x="86376" y="1688645"/>
            <a:ext cx="2275824" cy="731520"/>
          </a:xfrm>
          <a:prstGeom prst="rect">
            <a:avLst/>
          </a:prstGeom>
          <a:noFill/>
        </p:spPr>
        <p:txBody>
          <a:bodyPr wrap="square" rtlCol="0">
            <a:spAutoFit/>
          </a:bodyPr>
          <a:lstStyle/>
          <a:p>
            <a:r>
              <a:rPr lang="en-US" sz="2000" b="1" dirty="0"/>
              <a:t>Feed processing on-farm</a:t>
            </a:r>
          </a:p>
        </p:txBody>
      </p:sp>
      <p:sp>
        <p:nvSpPr>
          <p:cNvPr id="8" name="TextBox 7"/>
          <p:cNvSpPr txBox="1"/>
          <p:nvPr/>
        </p:nvSpPr>
        <p:spPr>
          <a:xfrm>
            <a:off x="122234" y="5136178"/>
            <a:ext cx="2925766" cy="1015663"/>
          </a:xfrm>
          <a:prstGeom prst="rect">
            <a:avLst/>
          </a:prstGeom>
          <a:noFill/>
        </p:spPr>
        <p:txBody>
          <a:bodyPr wrap="square" rtlCol="0">
            <a:spAutoFit/>
          </a:bodyPr>
          <a:lstStyle/>
          <a:p>
            <a:r>
              <a:rPr lang="en-US" sz="2000" b="1" spc="-10" dirty="0"/>
              <a:t>Agronomic practices and use of indigenous rangeland species</a:t>
            </a:r>
          </a:p>
        </p:txBody>
      </p:sp>
      <p:sp>
        <p:nvSpPr>
          <p:cNvPr id="9" name="TextBox 8"/>
          <p:cNvSpPr txBox="1"/>
          <p:nvPr/>
        </p:nvSpPr>
        <p:spPr>
          <a:xfrm>
            <a:off x="3200400" y="1454241"/>
            <a:ext cx="5669280" cy="1200329"/>
          </a:xfrm>
          <a:prstGeom prst="rect">
            <a:avLst/>
          </a:prstGeom>
          <a:noFill/>
        </p:spPr>
        <p:txBody>
          <a:bodyPr wrap="square" rtlCol="0">
            <a:spAutoFit/>
          </a:bodyPr>
          <a:lstStyle/>
          <a:p>
            <a:r>
              <a:rPr lang="en-US" i="1" dirty="0">
                <a:solidFill>
                  <a:srgbClr val="7030A0"/>
                </a:solidFill>
              </a:rPr>
              <a:t>Assessments of </a:t>
            </a:r>
            <a:r>
              <a:rPr lang="en-US" i="1" dirty="0" err="1">
                <a:solidFill>
                  <a:srgbClr val="7030A0"/>
                </a:solidFill>
              </a:rPr>
              <a:t>labour</a:t>
            </a:r>
            <a:r>
              <a:rPr lang="en-US" i="1" dirty="0">
                <a:solidFill>
                  <a:srgbClr val="7030A0"/>
                </a:solidFill>
              </a:rPr>
              <a:t> availability for on farm feed interventions and feed interventions; Ration balancing and least cost diet tools with reduced transaction </a:t>
            </a:r>
            <a:r>
              <a:rPr lang="en-US" i="1" dirty="0" smtClean="0">
                <a:solidFill>
                  <a:srgbClr val="7030A0"/>
                </a:solidFill>
              </a:rPr>
              <a:t>costs.</a:t>
            </a:r>
            <a:endParaRPr lang="en-US" i="1" dirty="0">
              <a:solidFill>
                <a:srgbClr val="7030A0"/>
              </a:solidFill>
            </a:endParaRPr>
          </a:p>
        </p:txBody>
      </p:sp>
      <p:sp>
        <p:nvSpPr>
          <p:cNvPr id="10" name="TextBox 9"/>
          <p:cNvSpPr txBox="1"/>
          <p:nvPr/>
        </p:nvSpPr>
        <p:spPr>
          <a:xfrm>
            <a:off x="3200400" y="2838795"/>
            <a:ext cx="5669280" cy="1737360"/>
          </a:xfrm>
          <a:prstGeom prst="rect">
            <a:avLst/>
          </a:prstGeom>
          <a:noFill/>
        </p:spPr>
        <p:txBody>
          <a:bodyPr wrap="square" rtlCol="0">
            <a:spAutoFit/>
          </a:bodyPr>
          <a:lstStyle/>
          <a:p>
            <a:r>
              <a:rPr lang="en-US" i="1" dirty="0">
                <a:solidFill>
                  <a:srgbClr val="7030A0"/>
                </a:solidFill>
              </a:rPr>
              <a:t>Feed processing options that are designed by taking into account on farm demand and animal response, hardware investment costs, market sales and household consumption of ASF and provision of services for feed processing; Business plans for feed based SMEs and establishment of pilot </a:t>
            </a:r>
            <a:r>
              <a:rPr lang="en-US" i="1" dirty="0" smtClean="0">
                <a:solidFill>
                  <a:srgbClr val="7030A0"/>
                </a:solidFill>
              </a:rPr>
              <a:t>plants.</a:t>
            </a:r>
            <a:endParaRPr lang="en-US" i="1" dirty="0">
              <a:solidFill>
                <a:srgbClr val="7030A0"/>
              </a:solidFill>
            </a:endParaRPr>
          </a:p>
        </p:txBody>
      </p:sp>
      <p:sp>
        <p:nvSpPr>
          <p:cNvPr id="11" name="TextBox 10"/>
          <p:cNvSpPr txBox="1"/>
          <p:nvPr/>
        </p:nvSpPr>
        <p:spPr>
          <a:xfrm>
            <a:off x="3200400" y="4905345"/>
            <a:ext cx="5669280" cy="1477328"/>
          </a:xfrm>
          <a:prstGeom prst="rect">
            <a:avLst/>
          </a:prstGeom>
          <a:noFill/>
        </p:spPr>
        <p:txBody>
          <a:bodyPr wrap="square" rtlCol="0">
            <a:spAutoFit/>
          </a:bodyPr>
          <a:lstStyle/>
          <a:p>
            <a:r>
              <a:rPr lang="en-US" i="1" dirty="0">
                <a:solidFill>
                  <a:srgbClr val="7030A0"/>
                </a:solidFill>
              </a:rPr>
              <a:t>Identify 3 to 5 well adapted rangeland species with high productivity that can be used by government and development partners; Identify and promote sustainable rangeland management practices for specific </a:t>
            </a:r>
            <a:r>
              <a:rPr lang="en-US" i="1" dirty="0" smtClean="0">
                <a:solidFill>
                  <a:srgbClr val="7030A0"/>
                </a:solidFill>
              </a:rPr>
              <a:t>ecosystems.</a:t>
            </a:r>
            <a:endParaRPr lang="en-US" i="1" dirty="0">
              <a:solidFill>
                <a:srgbClr val="7030A0"/>
              </a:solidFill>
            </a:endParaRPr>
          </a:p>
        </p:txBody>
      </p:sp>
    </p:spTree>
    <p:extLst>
      <p:ext uri="{BB962C8B-B14F-4D97-AF65-F5344CB8AC3E}">
        <p14:creationId xmlns:p14="http://schemas.microsoft.com/office/powerpoint/2010/main" val="1701312117"/>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solidFill>
                  <a:schemeClr val="accent6"/>
                </a:solidFill>
              </a:rPr>
              <a:t>CLUSTER 4 </a:t>
            </a:r>
            <a:r>
              <a:rPr lang="en-US" dirty="0" smtClean="0"/>
              <a:t>- Main product lines</a:t>
            </a:r>
            <a:endParaRPr lang="es-CO" dirty="0"/>
          </a:p>
        </p:txBody>
      </p:sp>
      <p:sp>
        <p:nvSpPr>
          <p:cNvPr id="6" name="TextBox 5"/>
          <p:cNvSpPr txBox="1"/>
          <p:nvPr/>
        </p:nvSpPr>
        <p:spPr>
          <a:xfrm>
            <a:off x="122235" y="3434325"/>
            <a:ext cx="2926080" cy="731520"/>
          </a:xfrm>
          <a:prstGeom prst="rect">
            <a:avLst/>
          </a:prstGeom>
          <a:noFill/>
        </p:spPr>
        <p:txBody>
          <a:bodyPr wrap="square" rtlCol="0">
            <a:spAutoFit/>
          </a:bodyPr>
          <a:lstStyle/>
          <a:p>
            <a:r>
              <a:rPr lang="en-US" sz="2000" b="1" dirty="0"/>
              <a:t>Extension approaches</a:t>
            </a:r>
          </a:p>
        </p:txBody>
      </p:sp>
      <p:sp>
        <p:nvSpPr>
          <p:cNvPr id="7" name="TextBox 6"/>
          <p:cNvSpPr txBox="1"/>
          <p:nvPr/>
        </p:nvSpPr>
        <p:spPr>
          <a:xfrm>
            <a:off x="86376" y="1571443"/>
            <a:ext cx="2926080" cy="1323439"/>
          </a:xfrm>
          <a:prstGeom prst="rect">
            <a:avLst/>
          </a:prstGeom>
          <a:noFill/>
        </p:spPr>
        <p:txBody>
          <a:bodyPr wrap="square" rtlCol="0">
            <a:spAutoFit/>
          </a:bodyPr>
          <a:lstStyle/>
          <a:p>
            <a:r>
              <a:rPr lang="en-US" sz="2000" b="1" dirty="0"/>
              <a:t>Business models seed supply, feed transaction and processing</a:t>
            </a:r>
          </a:p>
        </p:txBody>
      </p:sp>
      <p:sp>
        <p:nvSpPr>
          <p:cNvPr id="8" name="TextBox 7"/>
          <p:cNvSpPr txBox="1"/>
          <p:nvPr/>
        </p:nvSpPr>
        <p:spPr>
          <a:xfrm>
            <a:off x="122234" y="5151566"/>
            <a:ext cx="2925766" cy="707886"/>
          </a:xfrm>
          <a:prstGeom prst="rect">
            <a:avLst/>
          </a:prstGeom>
          <a:noFill/>
        </p:spPr>
        <p:txBody>
          <a:bodyPr wrap="square" rtlCol="0">
            <a:spAutoFit/>
          </a:bodyPr>
          <a:lstStyle/>
          <a:p>
            <a:r>
              <a:rPr lang="en-US" sz="2000" b="1" spc="-10" dirty="0"/>
              <a:t>Private sector producer linkages</a:t>
            </a:r>
          </a:p>
        </p:txBody>
      </p:sp>
      <p:sp>
        <p:nvSpPr>
          <p:cNvPr id="9" name="TextBox 8"/>
          <p:cNvSpPr txBox="1"/>
          <p:nvPr/>
        </p:nvSpPr>
        <p:spPr>
          <a:xfrm>
            <a:off x="3200400" y="1771497"/>
            <a:ext cx="5669280" cy="923330"/>
          </a:xfrm>
          <a:prstGeom prst="rect">
            <a:avLst/>
          </a:prstGeom>
          <a:noFill/>
        </p:spPr>
        <p:txBody>
          <a:bodyPr wrap="square" rtlCol="0">
            <a:spAutoFit/>
          </a:bodyPr>
          <a:lstStyle/>
          <a:p>
            <a:r>
              <a:rPr lang="en-US" i="1" dirty="0">
                <a:solidFill>
                  <a:schemeClr val="accent6"/>
                </a:solidFill>
              </a:rPr>
              <a:t>New gender- and youth-sensitive business models developed, piloted and validated for a) seed supply, b) feed transaction, c) feed processing</a:t>
            </a:r>
          </a:p>
        </p:txBody>
      </p:sp>
      <p:sp>
        <p:nvSpPr>
          <p:cNvPr id="10" name="TextBox 9"/>
          <p:cNvSpPr txBox="1"/>
          <p:nvPr/>
        </p:nvSpPr>
        <p:spPr>
          <a:xfrm>
            <a:off x="3200400" y="3199921"/>
            <a:ext cx="5669280" cy="1200329"/>
          </a:xfrm>
          <a:prstGeom prst="rect">
            <a:avLst/>
          </a:prstGeom>
          <a:noFill/>
        </p:spPr>
        <p:txBody>
          <a:bodyPr wrap="square" rtlCol="0">
            <a:spAutoFit/>
          </a:bodyPr>
          <a:lstStyle/>
          <a:p>
            <a:r>
              <a:rPr lang="en-US" i="1" dirty="0">
                <a:solidFill>
                  <a:schemeClr val="accent6"/>
                </a:solidFill>
              </a:rPr>
              <a:t>New gender- and youth-sensitive extension approaches developed, piloted and validated to increase uptake of a) feed, b) forage technologies, and c) management practices</a:t>
            </a:r>
          </a:p>
        </p:txBody>
      </p:sp>
      <p:sp>
        <p:nvSpPr>
          <p:cNvPr id="11" name="TextBox 10"/>
          <p:cNvSpPr txBox="1"/>
          <p:nvPr/>
        </p:nvSpPr>
        <p:spPr>
          <a:xfrm>
            <a:off x="3200400" y="4905345"/>
            <a:ext cx="5669280" cy="1200329"/>
          </a:xfrm>
          <a:prstGeom prst="rect">
            <a:avLst/>
          </a:prstGeom>
          <a:noFill/>
        </p:spPr>
        <p:txBody>
          <a:bodyPr wrap="square" rtlCol="0">
            <a:spAutoFit/>
          </a:bodyPr>
          <a:lstStyle/>
          <a:p>
            <a:r>
              <a:rPr lang="en-US" i="1" dirty="0">
                <a:solidFill>
                  <a:schemeClr val="accent6"/>
                </a:solidFill>
              </a:rPr>
              <a:t>Development of scaling approaches with public, private and development actors to increase technology uptake in the feeds and forages sector (e.g. innovation platforms, roundtables, PPP)</a:t>
            </a:r>
          </a:p>
        </p:txBody>
      </p:sp>
    </p:spTree>
    <p:extLst>
      <p:ext uri="{BB962C8B-B14F-4D97-AF65-F5344CB8AC3E}">
        <p14:creationId xmlns:p14="http://schemas.microsoft.com/office/powerpoint/2010/main" val="2856492115"/>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1943962" y="2438400"/>
            <a:ext cx="6666637" cy="609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smtClean="0"/>
              <a:t>Cluster 1</a:t>
            </a:r>
            <a:endParaRPr lang="en-US" dirty="0"/>
          </a:p>
        </p:txBody>
      </p:sp>
      <p:sp>
        <p:nvSpPr>
          <p:cNvPr id="6" name="Rectangle 5"/>
          <p:cNvSpPr/>
          <p:nvPr/>
        </p:nvSpPr>
        <p:spPr>
          <a:xfrm>
            <a:off x="1374575" y="2286000"/>
            <a:ext cx="569387" cy="923330"/>
          </a:xfrm>
          <a:prstGeom prst="rect">
            <a:avLst/>
          </a:prstGeom>
          <a:noFill/>
        </p:spPr>
        <p:txBody>
          <a:bodyPr wrap="none" lIns="91440" tIns="45720" rIns="91440" bIns="45720">
            <a:spAutoFit/>
          </a:bodyPr>
          <a:lstStyle/>
          <a:p>
            <a:pPr algn="ctr"/>
            <a:r>
              <a:rPr lang="en-US" sz="5400" b="1" cap="none" spc="0" dirty="0" err="1" smtClean="0">
                <a:ln w="22225">
                  <a:solidFill>
                    <a:schemeClr val="accent2"/>
                  </a:solidFill>
                  <a:prstDash val="solid"/>
                </a:ln>
                <a:solidFill>
                  <a:schemeClr val="accent2">
                    <a:lumMod val="40000"/>
                    <a:lumOff val="60000"/>
                  </a:schemeClr>
                </a:solidFill>
                <a:effectLst/>
              </a:rPr>
              <a:t>i</a:t>
            </a:r>
            <a:r>
              <a:rPr lang="en-US" sz="5400" b="1" cap="none" spc="0" dirty="0" smtClean="0">
                <a:ln w="22225">
                  <a:solidFill>
                    <a:schemeClr val="accent2"/>
                  </a:solidFill>
                  <a:prstDash val="solid"/>
                </a:ln>
                <a:solidFill>
                  <a:schemeClr val="accent2">
                    <a:lumMod val="40000"/>
                    <a:lumOff val="60000"/>
                  </a:schemeClr>
                </a:solidFill>
                <a:effectLst/>
              </a:rPr>
              <a:t>.</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7" name="Straight Connector 6"/>
          <p:cNvCxnSpPr/>
          <p:nvPr/>
        </p:nvCxnSpPr>
        <p:spPr>
          <a:xfrm>
            <a:off x="0" y="3209330"/>
            <a:ext cx="4953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834578"/>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US" dirty="0">
                <a:solidFill>
                  <a:srgbClr val="009ED6"/>
                </a:solidFill>
              </a:rPr>
              <a:t>Product lines CoA </a:t>
            </a:r>
            <a:r>
              <a:rPr lang="en-US" dirty="0" smtClean="0">
                <a:solidFill>
                  <a:srgbClr val="009ED6"/>
                </a:solidFill>
              </a:rPr>
              <a:t>1</a:t>
            </a:r>
            <a:endParaRPr lang="en-US" dirty="0">
              <a:solidFill>
                <a:srgbClr val="009ED6"/>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169432999"/>
              </p:ext>
            </p:extLst>
          </p:nvPr>
        </p:nvGraphicFramePr>
        <p:xfrm>
          <a:off x="228599" y="1189951"/>
          <a:ext cx="8778239" cy="5568225"/>
        </p:xfrm>
        <a:graphic>
          <a:graphicData uri="http://schemas.openxmlformats.org/drawingml/2006/table">
            <a:tbl>
              <a:tblPr firstRow="1" firstCol="1" bandRow="1">
                <a:tableStyleId>{69012ECD-51FC-41F1-AA8D-1B2483CD663E}</a:tableStyleId>
              </a:tblPr>
              <a:tblGrid>
                <a:gridCol w="1142999"/>
                <a:gridCol w="3637098"/>
                <a:gridCol w="666357"/>
                <a:gridCol w="666357"/>
                <a:gridCol w="666357"/>
                <a:gridCol w="666357"/>
                <a:gridCol w="666357"/>
                <a:gridCol w="666357"/>
              </a:tblGrid>
              <a:tr h="184695">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Main Activity</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 &amp; Milestones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2017</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2018</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2019</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2020</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2021</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2022</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450">
                <a:tc rowSpan="9">
                  <a:txBody>
                    <a:bodyPr/>
                    <a:lstStyle/>
                    <a:p>
                      <a:pPr marL="0" marR="0" algn="l">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Facilitating on-farm feed assessment and prioritization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145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1) Refining existing tools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145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 Piloting refined tools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145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3) Application of tools by development and private sector partners and the scientific community</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tr>
              <a:tr h="171450">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36601">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A) Research and development partners and the private sector (e.g. milk processors) use on-farm feed assessment tools in one priority country</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36601">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B) Research and development partners and the private sector (e.g. milk processors) use on-farm feed assessment tools in 3 further countries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36601">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C) Research partners and the private sector use refined CGIAR stationary and mobile NIRS hubs in East and West Africa, South Asia and Latin America: in 3 priority countries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36601">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 Research partners and the private sector use refined CGIAR stationary and mobile NIRS hubs in East and West Africa, South Asia and Latin America: in a further 2 priority countries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1450">
                <a:tc rowSpan="7">
                  <a:txBody>
                    <a:bodyPr/>
                    <a:lstStyle/>
                    <a:p>
                      <a:pPr marL="0" marR="0" algn="l">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Developing large-scale feed assessments and prioritization at national level</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145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1) Development of feed assessments and foresight analysis tools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defTabSz="914400" rtl="0" eaLnBrk="1" latinLnBrk="0" hangingPunct="1">
                        <a:lnSpc>
                          <a:spcPct val="115000"/>
                        </a:lnSpc>
                        <a:spcBef>
                          <a:spcPts val="0"/>
                        </a:spcBef>
                        <a:spcAft>
                          <a:spcPts val="0"/>
                        </a:spcAft>
                      </a:pPr>
                      <a:r>
                        <a:rPr lang="en-US" sz="900"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145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 Piloting and testing of the tools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145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3) Evaluation of the tools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71450">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36601">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A) Research and development partners, decision makers and input suppliers use improved approaches for local, regional and national feed supply and demand scenarios in 3 priority countries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36601">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B) Research and development partners, decision makers and input suppliers use improved approaches for local, regional and national feed supply and demand scenarios in further 2 priority countries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1450">
                <a:tc rowSpan="4">
                  <a:txBody>
                    <a:bodyPr/>
                    <a:lstStyle/>
                    <a:p>
                      <a:pPr marL="0" marR="0" algn="l">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Global knowledge products and tools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7145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1) Refining and enriching global knowledge tools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7145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 Piloting and testing refined tools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9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7145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3) Scaling refined tools to a wider community</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Scaling</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endParaRPr lang="en-US"/>
                    </a:p>
                  </a:txBody>
                  <a:tcPr/>
                </a:tc>
              </a:tr>
            </a:tbl>
          </a:graphicData>
        </a:graphic>
      </p:graphicFrame>
      <p:sp>
        <p:nvSpPr>
          <p:cNvPr id="11" name="TextBox 10"/>
          <p:cNvSpPr txBox="1"/>
          <p:nvPr/>
        </p:nvSpPr>
        <p:spPr>
          <a:xfrm>
            <a:off x="5867399" y="79969"/>
            <a:ext cx="3139439" cy="1015663"/>
          </a:xfrm>
          <a:prstGeom prst="rect">
            <a:avLst/>
          </a:prstGeom>
          <a:noFill/>
          <a:ln>
            <a:solidFill>
              <a:schemeClr val="accent1"/>
            </a:solidFill>
          </a:ln>
        </p:spPr>
        <p:txBody>
          <a:bodyPr wrap="square" rtlCol="0">
            <a:spAutoFit/>
          </a:bodyPr>
          <a:lstStyle/>
          <a:p>
            <a:pPr algn="r"/>
            <a:r>
              <a:rPr lang="en-US" sz="1200" b="1" dirty="0"/>
              <a:t>Who is </a:t>
            </a:r>
            <a:r>
              <a:rPr lang="en-US" sz="1200" b="1" dirty="0" smtClean="0"/>
              <a:t>involved</a:t>
            </a:r>
            <a:endParaRPr lang="en-US" sz="1200" b="1" dirty="0"/>
          </a:p>
          <a:p>
            <a:pPr algn="r"/>
            <a:r>
              <a:rPr lang="en-US" sz="1200" u="sng" dirty="0" smtClean="0"/>
              <a:t>Lead scientist:</a:t>
            </a:r>
            <a:r>
              <a:rPr lang="en-US" sz="1200" dirty="0" smtClean="0"/>
              <a:t> Alan Duncan</a:t>
            </a:r>
          </a:p>
          <a:p>
            <a:pPr algn="r"/>
            <a:r>
              <a:rPr lang="en-US" sz="1200" u="sng" dirty="0" smtClean="0"/>
              <a:t>CRP </a:t>
            </a:r>
            <a:r>
              <a:rPr lang="en-US" sz="1200" u="sng" dirty="0"/>
              <a:t>partners</a:t>
            </a:r>
            <a:r>
              <a:rPr lang="en-US" sz="1200" u="sng" dirty="0" smtClean="0"/>
              <a:t>:</a:t>
            </a:r>
            <a:r>
              <a:rPr lang="en-US" sz="1200" dirty="0" smtClean="0"/>
              <a:t> ILRI, CIAT, ICARDA</a:t>
            </a:r>
            <a:endParaRPr lang="en-US" sz="1200" dirty="0"/>
          </a:p>
          <a:p>
            <a:pPr algn="r"/>
            <a:r>
              <a:rPr lang="en-US" sz="1200" u="sng" dirty="0"/>
              <a:t>Collaborators</a:t>
            </a:r>
            <a:r>
              <a:rPr lang="en-US" sz="1200" u="sng" dirty="0" smtClean="0"/>
              <a:t>:</a:t>
            </a:r>
            <a:r>
              <a:rPr lang="en-US" sz="1200" dirty="0" smtClean="0"/>
              <a:t> NARS, private sector</a:t>
            </a:r>
            <a:r>
              <a:rPr lang="en-US" sz="1200" dirty="0"/>
              <a:t>, ARIS, development partners</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dirty="0" smtClean="0">
                <a:solidFill>
                  <a:srgbClr val="009ED6"/>
                </a:solidFill>
              </a:rPr>
              <a:t>Value Proposition for Key Product Lines – CoA 1</a:t>
            </a:r>
            <a:endParaRPr lang="en-GB" dirty="0">
              <a:solidFill>
                <a:srgbClr val="009ED6"/>
              </a:solidFill>
            </a:endParaRPr>
          </a:p>
        </p:txBody>
      </p:sp>
      <p:sp>
        <p:nvSpPr>
          <p:cNvPr id="6" name="Text Placeholder 5"/>
          <p:cNvSpPr>
            <a:spLocks noGrp="1"/>
          </p:cNvSpPr>
          <p:nvPr>
            <p:ph type="body" sz="quarter" idx="12"/>
          </p:nvPr>
        </p:nvSpPr>
        <p:spPr/>
        <p:txBody>
          <a:bodyPr>
            <a:normAutofit/>
          </a:bodyPr>
          <a:lstStyle/>
          <a:p>
            <a:pPr>
              <a:lnSpc>
                <a:spcPct val="100000"/>
              </a:lnSpc>
              <a:spcBef>
                <a:spcPts val="300"/>
              </a:spcBef>
              <a:spcAft>
                <a:spcPts val="0"/>
              </a:spcAft>
            </a:pPr>
            <a:r>
              <a:rPr lang="en-GB" sz="1800" b="1" dirty="0" smtClean="0"/>
              <a:t>Product 1:</a:t>
            </a:r>
            <a:r>
              <a:rPr lang="en-GB" sz="1800" dirty="0" smtClean="0"/>
              <a:t> </a:t>
            </a:r>
            <a:r>
              <a:rPr lang="en-US" sz="1800" dirty="0" smtClean="0"/>
              <a:t>Facilitating on-farm feed assessment and prioritization</a:t>
            </a:r>
            <a:endParaRPr lang="en-GB" sz="1800" dirty="0" smtClean="0"/>
          </a:p>
          <a:p>
            <a:pPr lvl="1">
              <a:spcBef>
                <a:spcPts val="300"/>
              </a:spcBef>
            </a:pPr>
            <a:r>
              <a:rPr lang="en-US" sz="1800" dirty="0" smtClean="0"/>
              <a:t>Refined approaches to participatory identification of smart feeding strategies</a:t>
            </a:r>
          </a:p>
          <a:p>
            <a:pPr lvl="1">
              <a:spcBef>
                <a:spcPts val="300"/>
              </a:spcBef>
            </a:pPr>
            <a:r>
              <a:rPr lang="en-GB" sz="1800" dirty="0" smtClean="0"/>
              <a:t>Farmers, technicians and decision makers </a:t>
            </a:r>
          </a:p>
          <a:p>
            <a:pPr lvl="1">
              <a:spcBef>
                <a:spcPts val="300"/>
              </a:spcBef>
            </a:pPr>
            <a:r>
              <a:rPr lang="en-GB" sz="1800" dirty="0" smtClean="0"/>
              <a:t>To promote tailored on-farm feed interventions</a:t>
            </a:r>
          </a:p>
          <a:p>
            <a:pPr>
              <a:lnSpc>
                <a:spcPct val="100000"/>
              </a:lnSpc>
              <a:spcBef>
                <a:spcPts val="300"/>
              </a:spcBef>
              <a:spcAft>
                <a:spcPts val="0"/>
              </a:spcAft>
            </a:pPr>
            <a:r>
              <a:rPr lang="en-GB" sz="1800" b="1" dirty="0" smtClean="0"/>
              <a:t>Product 2:</a:t>
            </a:r>
            <a:r>
              <a:rPr lang="en-GB" sz="1800" dirty="0" smtClean="0"/>
              <a:t> </a:t>
            </a:r>
            <a:r>
              <a:rPr lang="en-US" sz="1800" dirty="0" smtClean="0"/>
              <a:t>Developing large-scale feed assessments and prioritization at national level</a:t>
            </a:r>
          </a:p>
          <a:p>
            <a:pPr lvl="1">
              <a:spcBef>
                <a:spcPts val="300"/>
              </a:spcBef>
            </a:pPr>
            <a:r>
              <a:rPr lang="en-US" sz="1800" dirty="0" smtClean="0"/>
              <a:t>Ex-ante and ex-post impact assessments of feed and forage innovations</a:t>
            </a:r>
          </a:p>
          <a:p>
            <a:pPr lvl="1">
              <a:spcBef>
                <a:spcPts val="300"/>
              </a:spcBef>
            </a:pPr>
            <a:r>
              <a:rPr lang="en-GB" sz="1800" dirty="0" smtClean="0"/>
              <a:t>Decision makers and researchers</a:t>
            </a:r>
          </a:p>
          <a:p>
            <a:pPr lvl="1">
              <a:spcBef>
                <a:spcPts val="300"/>
              </a:spcBef>
            </a:pPr>
            <a:r>
              <a:rPr lang="en-GB" sz="1800" dirty="0" smtClean="0"/>
              <a:t>For research and investment priority setting and policy making in the feed sector</a:t>
            </a:r>
          </a:p>
          <a:p>
            <a:pPr>
              <a:lnSpc>
                <a:spcPct val="100000"/>
              </a:lnSpc>
              <a:spcBef>
                <a:spcPts val="300"/>
              </a:spcBef>
              <a:spcAft>
                <a:spcPts val="0"/>
              </a:spcAft>
            </a:pPr>
            <a:r>
              <a:rPr lang="en-GB" sz="1800" b="1" dirty="0" smtClean="0"/>
              <a:t>Product 3:</a:t>
            </a:r>
            <a:r>
              <a:rPr lang="en-GB" sz="1800" dirty="0" smtClean="0"/>
              <a:t> </a:t>
            </a:r>
            <a:r>
              <a:rPr lang="en-US" sz="1800" dirty="0" smtClean="0"/>
              <a:t>Global knowledge products and tools</a:t>
            </a:r>
            <a:endParaRPr lang="en-GB" sz="1800" dirty="0" smtClean="0"/>
          </a:p>
          <a:p>
            <a:pPr lvl="1">
              <a:spcBef>
                <a:spcPts val="300"/>
              </a:spcBef>
            </a:pPr>
            <a:r>
              <a:rPr lang="en-US" sz="1800" dirty="0" smtClean="0"/>
              <a:t>Specialized databases, repositories, journals and interactive decision-support tools/maps for feed and forage technologies</a:t>
            </a:r>
            <a:endParaRPr lang="en-GB" sz="1800" dirty="0" smtClean="0"/>
          </a:p>
          <a:p>
            <a:pPr lvl="1">
              <a:spcBef>
                <a:spcPts val="300"/>
              </a:spcBef>
            </a:pPr>
            <a:r>
              <a:rPr lang="en-GB" sz="1800" dirty="0" smtClean="0"/>
              <a:t>Researchers, decision makers, farmers, academia</a:t>
            </a:r>
          </a:p>
          <a:p>
            <a:pPr lvl="1">
              <a:spcBef>
                <a:spcPts val="300"/>
              </a:spcBef>
            </a:pPr>
            <a:r>
              <a:rPr lang="en-US" sz="1800" dirty="0" smtClean="0"/>
              <a:t>For capacity development and utilization of appropriate feed/forage options</a:t>
            </a:r>
            <a:endParaRPr lang="en-GB" sz="1800" dirty="0" smtClean="0"/>
          </a:p>
          <a:p>
            <a:pPr>
              <a:lnSpc>
                <a:spcPct val="100000"/>
              </a:lnSpc>
              <a:spcBef>
                <a:spcPts val="300"/>
              </a:spcBef>
              <a:spcAft>
                <a:spcPts val="0"/>
              </a:spcAft>
            </a:pPr>
            <a:endParaRPr lang="en-GB" sz="1800" dirty="0"/>
          </a:p>
        </p:txBody>
      </p:sp>
    </p:spTree>
    <p:extLst>
      <p:ext uri="{BB962C8B-B14F-4D97-AF65-F5344CB8AC3E}">
        <p14:creationId xmlns:p14="http://schemas.microsoft.com/office/powerpoint/2010/main" val="2037153954"/>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a:xfrm>
            <a:off x="2514600" y="1035967"/>
            <a:ext cx="4221478" cy="467788"/>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smtClean="0"/>
              <a:t>A simple Theory of Change</a:t>
            </a:r>
            <a:endParaRPr lang="en-US" sz="1800" dirty="0"/>
          </a:p>
        </p:txBody>
      </p:sp>
      <p:sp>
        <p:nvSpPr>
          <p:cNvPr id="2" name="Rounded Rectangle 1"/>
          <p:cNvSpPr/>
          <p:nvPr/>
        </p:nvSpPr>
        <p:spPr>
          <a:xfrm>
            <a:off x="791862" y="4399300"/>
            <a:ext cx="7840978" cy="1838801"/>
          </a:xfrm>
          <a:prstGeom prst="roundRect">
            <a:avLst>
              <a:gd name="adj" fmla="val 7707"/>
            </a:avLst>
          </a:prstGeom>
          <a:ln/>
        </p:spPr>
        <p:style>
          <a:lnRef idx="1">
            <a:schemeClr val="accent1"/>
          </a:lnRef>
          <a:fillRef idx="2">
            <a:schemeClr val="accent1"/>
          </a:fillRef>
          <a:effectRef idx="1">
            <a:schemeClr val="accent1"/>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pPr algn="just"/>
            <a:r>
              <a:rPr lang="es-CO" sz="1400" dirty="0" smtClean="0"/>
              <a:t>Local, </a:t>
            </a:r>
            <a:r>
              <a:rPr lang="es-CO" sz="1400" dirty="0" err="1" smtClean="0"/>
              <a:t>national</a:t>
            </a:r>
            <a:r>
              <a:rPr lang="es-CO" sz="1400" dirty="0" smtClean="0"/>
              <a:t> and </a:t>
            </a:r>
            <a:r>
              <a:rPr lang="es-CO" sz="1400" dirty="0" err="1" smtClean="0"/>
              <a:t>international</a:t>
            </a:r>
            <a:r>
              <a:rPr lang="es-CO" sz="1400" dirty="0" smtClean="0"/>
              <a:t> </a:t>
            </a:r>
            <a:r>
              <a:rPr lang="es-CO" sz="1400" dirty="0" err="1" smtClean="0"/>
              <a:t>research</a:t>
            </a:r>
            <a:r>
              <a:rPr lang="es-CO" sz="1400" dirty="0" smtClean="0"/>
              <a:t> and </a:t>
            </a:r>
            <a:r>
              <a:rPr lang="es-CO" sz="1400" dirty="0" err="1" smtClean="0"/>
              <a:t>development</a:t>
            </a:r>
            <a:r>
              <a:rPr lang="es-CO" sz="1400" dirty="0" smtClean="0"/>
              <a:t> </a:t>
            </a:r>
            <a:r>
              <a:rPr lang="es-CO" sz="1400" dirty="0" err="1" smtClean="0"/>
              <a:t>partners</a:t>
            </a:r>
            <a:r>
              <a:rPr lang="es-CO" sz="1400" dirty="0" smtClean="0"/>
              <a:t>, </a:t>
            </a:r>
            <a:r>
              <a:rPr lang="es-CO" sz="1400" dirty="0" err="1" smtClean="0"/>
              <a:t>the</a:t>
            </a:r>
            <a:r>
              <a:rPr lang="es-CO" sz="1400" dirty="0" smtClean="0"/>
              <a:t> </a:t>
            </a:r>
            <a:r>
              <a:rPr lang="es-CO" sz="1400" dirty="0" err="1" smtClean="0"/>
              <a:t>private</a:t>
            </a:r>
            <a:r>
              <a:rPr lang="es-CO" sz="1400" dirty="0" smtClean="0"/>
              <a:t> sector, </a:t>
            </a:r>
            <a:r>
              <a:rPr lang="es-CO" sz="1400" dirty="0" err="1" smtClean="0"/>
              <a:t>decision-makers</a:t>
            </a:r>
            <a:r>
              <a:rPr lang="es-CO" sz="1400" dirty="0" smtClean="0"/>
              <a:t> and </a:t>
            </a:r>
            <a:r>
              <a:rPr lang="es-CO" sz="1400" dirty="0" err="1" smtClean="0"/>
              <a:t>livestock</a:t>
            </a:r>
            <a:r>
              <a:rPr lang="es-CO" sz="1400" dirty="0" smtClean="0"/>
              <a:t> </a:t>
            </a:r>
            <a:r>
              <a:rPr lang="es-CO" sz="1400" dirty="0" err="1" smtClean="0"/>
              <a:t>producers</a:t>
            </a:r>
            <a:r>
              <a:rPr lang="es-CO" sz="1400" dirty="0" smtClean="0"/>
              <a:t> are </a:t>
            </a:r>
            <a:r>
              <a:rPr lang="es-CO" sz="1400" dirty="0" err="1" smtClean="0"/>
              <a:t>able</a:t>
            </a:r>
            <a:r>
              <a:rPr lang="es-CO" sz="1400" dirty="0" smtClean="0"/>
              <a:t> to </a:t>
            </a:r>
            <a:r>
              <a:rPr lang="es-CO" sz="1400" dirty="0" err="1" smtClean="0"/>
              <a:t>diagnose</a:t>
            </a:r>
            <a:r>
              <a:rPr lang="es-CO" sz="1400" dirty="0" smtClean="0"/>
              <a:t> </a:t>
            </a:r>
            <a:r>
              <a:rPr lang="es-CO" sz="1400" dirty="0" err="1" smtClean="0"/>
              <a:t>feed</a:t>
            </a:r>
            <a:r>
              <a:rPr lang="es-CO" sz="1400" dirty="0" smtClean="0"/>
              <a:t> </a:t>
            </a:r>
            <a:r>
              <a:rPr lang="es-CO" sz="1400" dirty="0" err="1" smtClean="0"/>
              <a:t>constraints</a:t>
            </a:r>
            <a:r>
              <a:rPr lang="es-CO" sz="1400" dirty="0" smtClean="0"/>
              <a:t> and </a:t>
            </a:r>
            <a:r>
              <a:rPr lang="es-CO" sz="1400" dirty="0" err="1" smtClean="0"/>
              <a:t>opportunities</a:t>
            </a:r>
            <a:r>
              <a:rPr lang="es-CO" sz="1400" dirty="0" smtClean="0"/>
              <a:t> and to </a:t>
            </a:r>
            <a:r>
              <a:rPr lang="es-CO" sz="1400" dirty="0" err="1" smtClean="0"/>
              <a:t>effectively</a:t>
            </a:r>
            <a:r>
              <a:rPr lang="es-CO" sz="1400" dirty="0" smtClean="0"/>
              <a:t> </a:t>
            </a:r>
            <a:r>
              <a:rPr lang="es-CO" sz="1400" dirty="0" err="1" smtClean="0"/>
              <a:t>prioritize</a:t>
            </a:r>
            <a:r>
              <a:rPr lang="es-CO" sz="1400" dirty="0" smtClean="0"/>
              <a:t> and target </a:t>
            </a:r>
            <a:r>
              <a:rPr lang="es-CO" sz="1400" dirty="0" err="1" smtClean="0"/>
              <a:t>feed</a:t>
            </a:r>
            <a:r>
              <a:rPr lang="es-CO" sz="1400" dirty="0" smtClean="0"/>
              <a:t> and </a:t>
            </a:r>
            <a:r>
              <a:rPr lang="es-CO" sz="1400" dirty="0" err="1" smtClean="0"/>
              <a:t>forage</a:t>
            </a:r>
            <a:r>
              <a:rPr lang="es-CO" sz="1400" dirty="0" smtClean="0"/>
              <a:t> </a:t>
            </a:r>
            <a:r>
              <a:rPr lang="es-CO" sz="1400" dirty="0" err="1" smtClean="0"/>
              <a:t>interventions</a:t>
            </a:r>
            <a:r>
              <a:rPr lang="es-CO" sz="1400" dirty="0" smtClean="0"/>
              <a:t>, </a:t>
            </a:r>
            <a:r>
              <a:rPr lang="es-CO" sz="1400" dirty="0" err="1" smtClean="0"/>
              <a:t>resulting</a:t>
            </a:r>
            <a:r>
              <a:rPr lang="es-CO" sz="1400" dirty="0" smtClean="0"/>
              <a:t> in: a 10% </a:t>
            </a:r>
            <a:r>
              <a:rPr lang="es-CO" sz="1400" dirty="0" err="1" smtClean="0"/>
              <a:t>improvement</a:t>
            </a:r>
            <a:r>
              <a:rPr lang="es-CO" sz="1400" dirty="0" smtClean="0"/>
              <a:t> in </a:t>
            </a:r>
            <a:r>
              <a:rPr lang="es-CO" sz="1400" dirty="0" err="1" smtClean="0"/>
              <a:t>utilization</a:t>
            </a:r>
            <a:r>
              <a:rPr lang="es-CO" sz="1400" dirty="0" smtClean="0"/>
              <a:t> of </a:t>
            </a:r>
            <a:r>
              <a:rPr lang="es-CO" sz="1400" dirty="0" err="1" smtClean="0"/>
              <a:t>feeds</a:t>
            </a:r>
            <a:r>
              <a:rPr lang="es-CO" sz="1400" dirty="0" smtClean="0"/>
              <a:t> and </a:t>
            </a:r>
            <a:r>
              <a:rPr lang="es-CO" sz="1400" dirty="0" err="1" smtClean="0"/>
              <a:t>forages</a:t>
            </a:r>
            <a:r>
              <a:rPr lang="es-CO" sz="1400" dirty="0" smtClean="0"/>
              <a:t>, a 20% </a:t>
            </a:r>
            <a:r>
              <a:rPr lang="es-CO" sz="1400" dirty="0" err="1" smtClean="0"/>
              <a:t>increase</a:t>
            </a:r>
            <a:r>
              <a:rPr lang="es-CO" sz="1400" dirty="0" smtClean="0"/>
              <a:t> in animal </a:t>
            </a:r>
            <a:r>
              <a:rPr lang="es-CO" sz="1400" dirty="0" err="1" smtClean="0"/>
              <a:t>production</a:t>
            </a:r>
            <a:r>
              <a:rPr lang="es-CO" sz="1400" dirty="0" smtClean="0"/>
              <a:t> </a:t>
            </a:r>
            <a:r>
              <a:rPr lang="es-CO" sz="1400" dirty="0" err="1" smtClean="0"/>
              <a:t>using</a:t>
            </a:r>
            <a:r>
              <a:rPr lang="es-CO" sz="1400" dirty="0" smtClean="0"/>
              <a:t> </a:t>
            </a:r>
            <a:r>
              <a:rPr lang="es-CO" sz="1400" dirty="0" err="1" smtClean="0"/>
              <a:t>improved</a:t>
            </a:r>
            <a:r>
              <a:rPr lang="es-CO" sz="1400" dirty="0" smtClean="0"/>
              <a:t> </a:t>
            </a:r>
            <a:r>
              <a:rPr lang="es-CO" sz="1400" dirty="0" err="1" smtClean="0"/>
              <a:t>feed</a:t>
            </a:r>
            <a:r>
              <a:rPr lang="es-CO" sz="1400" dirty="0" smtClean="0"/>
              <a:t> and </a:t>
            </a:r>
            <a:r>
              <a:rPr lang="es-CO" sz="1400" dirty="0" err="1" smtClean="0"/>
              <a:t>forage</a:t>
            </a:r>
            <a:r>
              <a:rPr lang="es-CO" sz="1400" dirty="0" smtClean="0"/>
              <a:t> </a:t>
            </a:r>
            <a:r>
              <a:rPr lang="es-CO" sz="1400" dirty="0" err="1" smtClean="0"/>
              <a:t>technologies</a:t>
            </a:r>
            <a:r>
              <a:rPr lang="es-CO" sz="1400" dirty="0" smtClean="0"/>
              <a:t>, a 10% </a:t>
            </a:r>
            <a:r>
              <a:rPr lang="es-CO" sz="1400" dirty="0" err="1" smtClean="0"/>
              <a:t>accuracy</a:t>
            </a:r>
            <a:r>
              <a:rPr lang="es-CO" sz="1400" dirty="0" smtClean="0"/>
              <a:t> </a:t>
            </a:r>
            <a:r>
              <a:rPr lang="es-CO" sz="1400" dirty="0" err="1" smtClean="0"/>
              <a:t>increase</a:t>
            </a:r>
            <a:r>
              <a:rPr lang="es-CO" sz="1400" dirty="0" smtClean="0"/>
              <a:t> </a:t>
            </a:r>
            <a:r>
              <a:rPr lang="es-CO" sz="1400" dirty="0" err="1" smtClean="0"/>
              <a:t>for</a:t>
            </a:r>
            <a:r>
              <a:rPr lang="es-CO" sz="1400" dirty="0" smtClean="0"/>
              <a:t> </a:t>
            </a:r>
            <a:r>
              <a:rPr lang="es-CO" sz="1400" dirty="0" err="1" smtClean="0"/>
              <a:t>biomass</a:t>
            </a:r>
            <a:r>
              <a:rPr lang="es-CO" sz="1400" dirty="0" smtClean="0"/>
              <a:t> and </a:t>
            </a:r>
            <a:r>
              <a:rPr lang="es-CO" sz="1400" dirty="0" err="1" smtClean="0"/>
              <a:t>quality</a:t>
            </a:r>
            <a:r>
              <a:rPr lang="es-CO" sz="1400" dirty="0" smtClean="0"/>
              <a:t> </a:t>
            </a:r>
            <a:r>
              <a:rPr lang="es-CO" sz="1400" dirty="0" err="1" smtClean="0"/>
              <a:t>estimation</a:t>
            </a:r>
            <a:r>
              <a:rPr lang="es-CO" sz="1400" dirty="0" smtClean="0"/>
              <a:t>. </a:t>
            </a:r>
            <a:endParaRPr lang="es-CO" sz="1400" dirty="0"/>
          </a:p>
        </p:txBody>
      </p:sp>
      <p:sp>
        <p:nvSpPr>
          <p:cNvPr id="4" name="Rectangle 3"/>
          <p:cNvSpPr/>
          <p:nvPr/>
        </p:nvSpPr>
        <p:spPr>
          <a:xfrm>
            <a:off x="581797" y="1655534"/>
            <a:ext cx="2514600" cy="938719"/>
          </a:xfrm>
          <a:prstGeom prst="rect">
            <a:avLst/>
          </a:prstGeom>
          <a:ln w="15875">
            <a:solidFill>
              <a:schemeClr val="tx2"/>
            </a:solidFill>
          </a:ln>
        </p:spPr>
        <p:txBody>
          <a:bodyPr wrap="square">
            <a:spAutoFit/>
          </a:bodyPr>
          <a:lstStyle/>
          <a:p>
            <a:r>
              <a:rPr lang="es-CO" sz="1100" dirty="0" smtClean="0"/>
              <a:t>2017-2018: </a:t>
            </a:r>
            <a:r>
              <a:rPr lang="es-CO" sz="1100" dirty="0" err="1" smtClean="0"/>
              <a:t>Refining</a:t>
            </a:r>
            <a:r>
              <a:rPr lang="es-CO" sz="1100" dirty="0" smtClean="0"/>
              <a:t> of </a:t>
            </a:r>
            <a:r>
              <a:rPr lang="es-CO" sz="1100" dirty="0" err="1" smtClean="0"/>
              <a:t>existing</a:t>
            </a:r>
            <a:r>
              <a:rPr lang="es-CO" sz="1100" dirty="0" smtClean="0"/>
              <a:t> </a:t>
            </a:r>
            <a:r>
              <a:rPr lang="es-CO" sz="1100" dirty="0" err="1" smtClean="0"/>
              <a:t>tools</a:t>
            </a:r>
            <a:r>
              <a:rPr lang="es-CO" sz="1100" dirty="0" smtClean="0"/>
              <a:t> (</a:t>
            </a:r>
            <a:r>
              <a:rPr lang="es-CO" sz="1100" dirty="0" err="1" smtClean="0"/>
              <a:t>e.g</a:t>
            </a:r>
            <a:r>
              <a:rPr lang="es-CO" sz="1100" dirty="0" smtClean="0"/>
              <a:t>. </a:t>
            </a:r>
            <a:r>
              <a:rPr lang="es-CO" sz="1100" dirty="0" err="1" smtClean="0"/>
              <a:t>Legume</a:t>
            </a:r>
            <a:r>
              <a:rPr lang="es-CO" sz="1100" dirty="0" smtClean="0"/>
              <a:t> CHOICE, FEAST, NIRS, </a:t>
            </a:r>
            <a:r>
              <a:rPr lang="es-CO" sz="1100" dirty="0" err="1" smtClean="0"/>
              <a:t>feed-demand</a:t>
            </a:r>
            <a:r>
              <a:rPr lang="es-CO" sz="1100" dirty="0" smtClean="0"/>
              <a:t> </a:t>
            </a:r>
            <a:r>
              <a:rPr lang="es-CO" sz="1100" dirty="0" err="1" smtClean="0"/>
              <a:t>scenarios</a:t>
            </a:r>
            <a:r>
              <a:rPr lang="es-CO" sz="1100" dirty="0" smtClean="0"/>
              <a:t>) </a:t>
            </a:r>
            <a:r>
              <a:rPr lang="es-CO" sz="1100" dirty="0" err="1" smtClean="0"/>
              <a:t>that</a:t>
            </a:r>
            <a:r>
              <a:rPr lang="es-CO" sz="1100" dirty="0" smtClean="0"/>
              <a:t> </a:t>
            </a:r>
            <a:r>
              <a:rPr lang="es-CO" sz="1100" dirty="0" err="1" smtClean="0"/>
              <a:t>will</a:t>
            </a:r>
            <a:r>
              <a:rPr lang="es-CO" sz="1100" dirty="0" smtClean="0"/>
              <a:t> </a:t>
            </a:r>
            <a:r>
              <a:rPr lang="es-CO" sz="1100" dirty="0" err="1" smtClean="0"/>
              <a:t>help</a:t>
            </a:r>
            <a:r>
              <a:rPr lang="es-CO" sz="1100" dirty="0" smtClean="0"/>
              <a:t> to </a:t>
            </a:r>
            <a:r>
              <a:rPr lang="es-CO" sz="1100" dirty="0" err="1" smtClean="0"/>
              <a:t>conduct</a:t>
            </a:r>
            <a:r>
              <a:rPr lang="es-CO" sz="1100" dirty="0" smtClean="0"/>
              <a:t> </a:t>
            </a:r>
            <a:r>
              <a:rPr lang="es-CO" sz="1100" dirty="0" err="1" smtClean="0"/>
              <a:t>on-farm</a:t>
            </a:r>
            <a:r>
              <a:rPr lang="es-CO" sz="1100" dirty="0" smtClean="0"/>
              <a:t> </a:t>
            </a:r>
            <a:r>
              <a:rPr lang="es-CO" sz="1100" dirty="0" err="1" smtClean="0"/>
              <a:t>feed</a:t>
            </a:r>
            <a:r>
              <a:rPr lang="es-CO" sz="1100" dirty="0" smtClean="0"/>
              <a:t> </a:t>
            </a:r>
            <a:r>
              <a:rPr lang="es-CO" sz="1100" dirty="0" err="1" smtClean="0"/>
              <a:t>assessments</a:t>
            </a:r>
            <a:r>
              <a:rPr lang="es-CO" sz="1100" dirty="0" smtClean="0"/>
              <a:t> and </a:t>
            </a:r>
            <a:r>
              <a:rPr lang="es-CO" sz="1100" dirty="0" err="1" smtClean="0"/>
              <a:t>prioritization</a:t>
            </a:r>
            <a:endParaRPr lang="es-CO" sz="1100" dirty="0"/>
          </a:p>
        </p:txBody>
      </p:sp>
      <p:sp>
        <p:nvSpPr>
          <p:cNvPr id="8" name="Rectangle 7"/>
          <p:cNvSpPr/>
          <p:nvPr/>
        </p:nvSpPr>
        <p:spPr>
          <a:xfrm>
            <a:off x="3477397" y="1651288"/>
            <a:ext cx="2514600" cy="938719"/>
          </a:xfrm>
          <a:prstGeom prst="rect">
            <a:avLst/>
          </a:prstGeom>
          <a:ln w="15875">
            <a:solidFill>
              <a:schemeClr val="accent1">
                <a:shade val="50000"/>
              </a:schemeClr>
            </a:solidFill>
          </a:ln>
        </p:spPr>
        <p:txBody>
          <a:bodyPr wrap="square">
            <a:spAutoFit/>
          </a:bodyPr>
          <a:lstStyle/>
          <a:p>
            <a:r>
              <a:rPr lang="es-CO" sz="1100" dirty="0" smtClean="0"/>
              <a:t>2019-2020: </a:t>
            </a:r>
            <a:r>
              <a:rPr lang="es-CO" sz="1100" dirty="0" err="1" smtClean="0"/>
              <a:t>Piloting</a:t>
            </a:r>
            <a:r>
              <a:rPr lang="es-CO" sz="1100" dirty="0" smtClean="0"/>
              <a:t> of </a:t>
            </a:r>
            <a:r>
              <a:rPr lang="es-CO" sz="1100" dirty="0" err="1" smtClean="0"/>
              <a:t>existing</a:t>
            </a:r>
            <a:r>
              <a:rPr lang="es-CO" sz="1100" dirty="0" smtClean="0"/>
              <a:t> </a:t>
            </a:r>
            <a:r>
              <a:rPr lang="es-CO" sz="1100" dirty="0" err="1" smtClean="0"/>
              <a:t>tools</a:t>
            </a:r>
            <a:r>
              <a:rPr lang="es-CO" sz="1100" dirty="0" smtClean="0"/>
              <a:t> in </a:t>
            </a:r>
            <a:r>
              <a:rPr lang="es-CO" sz="1100" dirty="0" err="1" smtClean="0"/>
              <a:t>several</a:t>
            </a:r>
            <a:r>
              <a:rPr lang="es-CO" sz="1100" dirty="0" smtClean="0"/>
              <a:t> CRP </a:t>
            </a:r>
            <a:r>
              <a:rPr lang="es-CO" sz="1100" dirty="0" err="1" smtClean="0"/>
              <a:t>priority</a:t>
            </a:r>
            <a:r>
              <a:rPr lang="es-CO" sz="1100" dirty="0" smtClean="0"/>
              <a:t> </a:t>
            </a:r>
            <a:r>
              <a:rPr lang="es-CO" sz="1100" dirty="0" err="1" smtClean="0"/>
              <a:t>countries</a:t>
            </a:r>
            <a:r>
              <a:rPr lang="es-CO" sz="1100" dirty="0" smtClean="0"/>
              <a:t> </a:t>
            </a:r>
            <a:r>
              <a:rPr lang="es-CO" sz="1100" dirty="0" err="1" smtClean="0"/>
              <a:t>with</a:t>
            </a:r>
            <a:r>
              <a:rPr lang="es-CO" sz="1100" dirty="0" smtClean="0"/>
              <a:t> </a:t>
            </a:r>
            <a:r>
              <a:rPr lang="es-CO" sz="1100" dirty="0" err="1" smtClean="0"/>
              <a:t>potential</a:t>
            </a:r>
            <a:r>
              <a:rPr lang="es-CO" sz="1100" dirty="0" smtClean="0"/>
              <a:t> </a:t>
            </a:r>
            <a:r>
              <a:rPr lang="es-CO" sz="1100" dirty="0" err="1" smtClean="0"/>
              <a:t>end</a:t>
            </a:r>
            <a:r>
              <a:rPr lang="es-CO" sz="1100" dirty="0" smtClean="0"/>
              <a:t> </a:t>
            </a:r>
            <a:r>
              <a:rPr lang="es-CO" sz="1100" dirty="0" err="1" smtClean="0"/>
              <a:t>users</a:t>
            </a:r>
            <a:r>
              <a:rPr lang="es-CO" sz="1100" dirty="0" smtClean="0"/>
              <a:t> (</a:t>
            </a:r>
            <a:r>
              <a:rPr lang="es-CO" sz="1100" dirty="0" err="1" smtClean="0"/>
              <a:t>e.g</a:t>
            </a:r>
            <a:r>
              <a:rPr lang="es-CO" sz="1100" dirty="0" smtClean="0"/>
              <a:t>. </a:t>
            </a:r>
            <a:r>
              <a:rPr lang="es-CO" sz="1100" dirty="0" err="1" smtClean="0"/>
              <a:t>producers</a:t>
            </a:r>
            <a:r>
              <a:rPr lang="es-CO" sz="1100" dirty="0" smtClean="0"/>
              <a:t>, </a:t>
            </a:r>
            <a:r>
              <a:rPr lang="es-CO" sz="1100" dirty="0" err="1" smtClean="0"/>
              <a:t>decision-makers</a:t>
            </a:r>
            <a:r>
              <a:rPr lang="es-CO" sz="1100" dirty="0" smtClean="0"/>
              <a:t>, </a:t>
            </a:r>
            <a:r>
              <a:rPr lang="es-CO" sz="1100" dirty="0" err="1" smtClean="0"/>
              <a:t>development</a:t>
            </a:r>
            <a:r>
              <a:rPr lang="es-CO" sz="1100" dirty="0" smtClean="0"/>
              <a:t> </a:t>
            </a:r>
            <a:r>
              <a:rPr lang="es-CO" sz="1100" dirty="0" err="1" smtClean="0"/>
              <a:t>partners</a:t>
            </a:r>
            <a:r>
              <a:rPr lang="es-CO" sz="1100" dirty="0" smtClean="0"/>
              <a:t>)</a:t>
            </a:r>
            <a:endParaRPr lang="es-CO" sz="1100" dirty="0"/>
          </a:p>
        </p:txBody>
      </p:sp>
      <p:sp>
        <p:nvSpPr>
          <p:cNvPr id="9" name="Rectangle 8"/>
          <p:cNvSpPr/>
          <p:nvPr/>
        </p:nvSpPr>
        <p:spPr>
          <a:xfrm>
            <a:off x="6411097" y="1772509"/>
            <a:ext cx="2514600" cy="600164"/>
          </a:xfrm>
          <a:prstGeom prst="rect">
            <a:avLst/>
          </a:prstGeom>
          <a:ln w="15875">
            <a:solidFill>
              <a:schemeClr val="accent1">
                <a:shade val="50000"/>
              </a:schemeClr>
            </a:solidFill>
          </a:ln>
        </p:spPr>
        <p:txBody>
          <a:bodyPr wrap="square">
            <a:spAutoFit/>
          </a:bodyPr>
          <a:lstStyle/>
          <a:p>
            <a:r>
              <a:rPr lang="es-CO" sz="1100" dirty="0" smtClean="0"/>
              <a:t>2020-2022: </a:t>
            </a:r>
            <a:r>
              <a:rPr lang="es-CO" sz="1100" dirty="0" err="1" smtClean="0"/>
              <a:t>Delivery</a:t>
            </a:r>
            <a:r>
              <a:rPr lang="es-CO" sz="1100" dirty="0" smtClean="0"/>
              <a:t> of </a:t>
            </a:r>
            <a:r>
              <a:rPr lang="es-CO" sz="1100" dirty="0" err="1" smtClean="0"/>
              <a:t>the</a:t>
            </a:r>
            <a:r>
              <a:rPr lang="es-CO" sz="1100" dirty="0" smtClean="0"/>
              <a:t> </a:t>
            </a:r>
            <a:r>
              <a:rPr lang="es-CO" sz="1100" dirty="0" err="1" smtClean="0"/>
              <a:t>tools</a:t>
            </a:r>
            <a:r>
              <a:rPr lang="es-CO" sz="1100" dirty="0" smtClean="0"/>
              <a:t> to </a:t>
            </a:r>
            <a:r>
              <a:rPr lang="es-CO" sz="1100" dirty="0" err="1" smtClean="0"/>
              <a:t>the</a:t>
            </a:r>
            <a:r>
              <a:rPr lang="es-CO" sz="1100" dirty="0" smtClean="0"/>
              <a:t> </a:t>
            </a:r>
            <a:r>
              <a:rPr lang="es-CO" sz="1100" dirty="0" err="1" smtClean="0"/>
              <a:t>end</a:t>
            </a:r>
            <a:r>
              <a:rPr lang="es-CO" sz="1100" dirty="0" smtClean="0"/>
              <a:t> </a:t>
            </a:r>
            <a:r>
              <a:rPr lang="es-CO" sz="1100" dirty="0" err="1" smtClean="0"/>
              <a:t>users</a:t>
            </a:r>
            <a:r>
              <a:rPr lang="es-CO" sz="1100" dirty="0" smtClean="0"/>
              <a:t> and </a:t>
            </a:r>
            <a:r>
              <a:rPr lang="es-CO" sz="1100" dirty="0" err="1" smtClean="0"/>
              <a:t>broader</a:t>
            </a:r>
            <a:r>
              <a:rPr lang="es-CO" sz="1100" dirty="0" smtClean="0"/>
              <a:t> </a:t>
            </a:r>
            <a:r>
              <a:rPr lang="es-CO" sz="1100" dirty="0" err="1" smtClean="0"/>
              <a:t>application</a:t>
            </a:r>
            <a:r>
              <a:rPr lang="es-CO" sz="1100" dirty="0" smtClean="0"/>
              <a:t> </a:t>
            </a:r>
            <a:r>
              <a:rPr lang="es-CO" sz="1100" dirty="0" err="1" smtClean="0"/>
              <a:t>by</a:t>
            </a:r>
            <a:r>
              <a:rPr lang="es-CO" sz="1100" dirty="0" smtClean="0"/>
              <a:t> </a:t>
            </a:r>
            <a:r>
              <a:rPr lang="es-CO" sz="1100" dirty="0" err="1" smtClean="0"/>
              <a:t>them</a:t>
            </a:r>
            <a:endParaRPr lang="es-CO" sz="1100" dirty="0"/>
          </a:p>
        </p:txBody>
      </p:sp>
      <p:sp>
        <p:nvSpPr>
          <p:cNvPr id="11" name="Right Arrow 10"/>
          <p:cNvSpPr/>
          <p:nvPr/>
        </p:nvSpPr>
        <p:spPr>
          <a:xfrm>
            <a:off x="3147197" y="2144427"/>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ight Arrow 11"/>
          <p:cNvSpPr/>
          <p:nvPr/>
        </p:nvSpPr>
        <p:spPr>
          <a:xfrm>
            <a:off x="6068197" y="2111603"/>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607197" y="3009779"/>
            <a:ext cx="2514600" cy="600164"/>
          </a:xfrm>
          <a:prstGeom prst="rect">
            <a:avLst/>
          </a:prstGeom>
          <a:ln w="15875">
            <a:solidFill>
              <a:srgbClr val="FFC000"/>
            </a:solidFill>
          </a:ln>
        </p:spPr>
        <p:txBody>
          <a:bodyPr wrap="square">
            <a:spAutoFit/>
          </a:bodyPr>
          <a:lstStyle/>
          <a:p>
            <a:r>
              <a:rPr lang="es-CO" sz="1100" dirty="0" smtClean="0"/>
              <a:t>2017-2018: </a:t>
            </a:r>
            <a:r>
              <a:rPr lang="es-CO" sz="1100" dirty="0" err="1" smtClean="0"/>
              <a:t>Feedback</a:t>
            </a:r>
            <a:r>
              <a:rPr lang="es-CO" sz="1100" dirty="0" smtClean="0"/>
              <a:t> </a:t>
            </a:r>
            <a:r>
              <a:rPr lang="es-CO" sz="1100" dirty="0" err="1" smtClean="0"/>
              <a:t>from</a:t>
            </a:r>
            <a:r>
              <a:rPr lang="es-CO" sz="1100" dirty="0" smtClean="0"/>
              <a:t> </a:t>
            </a:r>
            <a:r>
              <a:rPr lang="es-CO" sz="1100" dirty="0" err="1" smtClean="0"/>
              <a:t>end</a:t>
            </a:r>
            <a:r>
              <a:rPr lang="es-CO" sz="1100" dirty="0" smtClean="0"/>
              <a:t> </a:t>
            </a:r>
            <a:r>
              <a:rPr lang="es-CO" sz="1100" dirty="0" err="1" smtClean="0"/>
              <a:t>users</a:t>
            </a:r>
            <a:r>
              <a:rPr lang="es-CO" sz="1100" dirty="0" smtClean="0"/>
              <a:t> has </a:t>
            </a:r>
            <a:r>
              <a:rPr lang="es-CO" sz="1100" dirty="0" err="1" smtClean="0"/>
              <a:t>been</a:t>
            </a:r>
            <a:r>
              <a:rPr lang="es-CO" sz="1100" dirty="0" smtClean="0"/>
              <a:t> </a:t>
            </a:r>
            <a:r>
              <a:rPr lang="es-CO" sz="1100" dirty="0" err="1" smtClean="0"/>
              <a:t>implemented</a:t>
            </a:r>
            <a:r>
              <a:rPr lang="es-CO" sz="1100" dirty="0" smtClean="0"/>
              <a:t> in </a:t>
            </a:r>
            <a:r>
              <a:rPr lang="es-CO" sz="1100" dirty="0" err="1" smtClean="0"/>
              <a:t>the</a:t>
            </a:r>
            <a:r>
              <a:rPr lang="es-CO" sz="1100" dirty="0" smtClean="0"/>
              <a:t> </a:t>
            </a:r>
            <a:r>
              <a:rPr lang="es-CO" sz="1100" dirty="0" err="1" smtClean="0"/>
              <a:t>tool</a:t>
            </a:r>
            <a:r>
              <a:rPr lang="es-CO" sz="1100" dirty="0" smtClean="0"/>
              <a:t> </a:t>
            </a:r>
            <a:r>
              <a:rPr lang="es-CO" sz="1100" dirty="0" err="1" smtClean="0"/>
              <a:t>refinement</a:t>
            </a:r>
            <a:r>
              <a:rPr lang="es-CO" sz="1100" dirty="0" smtClean="0"/>
              <a:t> </a:t>
            </a:r>
            <a:r>
              <a:rPr lang="es-CO" sz="1100" dirty="0" err="1" smtClean="0"/>
              <a:t>process</a:t>
            </a:r>
            <a:endParaRPr lang="es-CO" sz="1100" dirty="0"/>
          </a:p>
        </p:txBody>
      </p:sp>
      <p:sp>
        <p:nvSpPr>
          <p:cNvPr id="14" name="Rectangle 13"/>
          <p:cNvSpPr/>
          <p:nvPr/>
        </p:nvSpPr>
        <p:spPr>
          <a:xfrm>
            <a:off x="3502797" y="3018071"/>
            <a:ext cx="2514600" cy="600164"/>
          </a:xfrm>
          <a:prstGeom prst="rect">
            <a:avLst/>
          </a:prstGeom>
          <a:ln w="15875">
            <a:solidFill>
              <a:srgbClr val="FFC000"/>
            </a:solidFill>
          </a:ln>
        </p:spPr>
        <p:txBody>
          <a:bodyPr wrap="square">
            <a:spAutoFit/>
          </a:bodyPr>
          <a:lstStyle/>
          <a:p>
            <a:r>
              <a:rPr lang="es-CO" sz="1100" dirty="0" smtClean="0"/>
              <a:t>2019-2020: </a:t>
            </a:r>
            <a:r>
              <a:rPr lang="es-CO" sz="1100" dirty="0" err="1" smtClean="0"/>
              <a:t>The</a:t>
            </a:r>
            <a:r>
              <a:rPr lang="es-CO" sz="1100" dirty="0" smtClean="0"/>
              <a:t> </a:t>
            </a:r>
            <a:r>
              <a:rPr lang="es-CO" sz="1100" dirty="0" err="1" smtClean="0"/>
              <a:t>improved</a:t>
            </a:r>
            <a:r>
              <a:rPr lang="es-CO" sz="1100" dirty="0" smtClean="0"/>
              <a:t> </a:t>
            </a:r>
            <a:r>
              <a:rPr lang="es-CO" sz="1100" dirty="0" err="1" smtClean="0"/>
              <a:t>tools</a:t>
            </a:r>
            <a:r>
              <a:rPr lang="es-CO" sz="1100" dirty="0" smtClean="0"/>
              <a:t> are </a:t>
            </a:r>
            <a:r>
              <a:rPr lang="es-CO" sz="1100" dirty="0" err="1" smtClean="0"/>
              <a:t>being</a:t>
            </a:r>
            <a:r>
              <a:rPr lang="es-CO" sz="1100" dirty="0" smtClean="0"/>
              <a:t> </a:t>
            </a:r>
            <a:r>
              <a:rPr lang="es-CO" sz="1100" dirty="0" err="1" smtClean="0"/>
              <a:t>used</a:t>
            </a:r>
            <a:r>
              <a:rPr lang="es-CO" sz="1100" dirty="0" smtClean="0"/>
              <a:t> in at </a:t>
            </a:r>
            <a:r>
              <a:rPr lang="es-CO" sz="1100" dirty="0" err="1" smtClean="0"/>
              <a:t>least</a:t>
            </a:r>
            <a:r>
              <a:rPr lang="es-CO" sz="1100" dirty="0" smtClean="0"/>
              <a:t> 1 CRP </a:t>
            </a:r>
            <a:r>
              <a:rPr lang="es-CO" sz="1100" dirty="0" err="1" smtClean="0"/>
              <a:t>priority</a:t>
            </a:r>
            <a:r>
              <a:rPr lang="es-CO" sz="1100" dirty="0" smtClean="0"/>
              <a:t> country</a:t>
            </a:r>
            <a:endParaRPr lang="es-CO" sz="1100" dirty="0"/>
          </a:p>
        </p:txBody>
      </p:sp>
      <p:sp>
        <p:nvSpPr>
          <p:cNvPr id="15" name="Rectangle 14"/>
          <p:cNvSpPr/>
          <p:nvPr/>
        </p:nvSpPr>
        <p:spPr>
          <a:xfrm>
            <a:off x="6411097" y="3009779"/>
            <a:ext cx="2514600" cy="600164"/>
          </a:xfrm>
          <a:prstGeom prst="rect">
            <a:avLst/>
          </a:prstGeom>
          <a:ln w="15875">
            <a:solidFill>
              <a:srgbClr val="FFC000"/>
            </a:solidFill>
          </a:ln>
        </p:spPr>
        <p:txBody>
          <a:bodyPr wrap="square">
            <a:spAutoFit/>
          </a:bodyPr>
          <a:lstStyle/>
          <a:p>
            <a:r>
              <a:rPr lang="es-CO" sz="1100" dirty="0" smtClean="0"/>
              <a:t>2020-2022: </a:t>
            </a:r>
            <a:r>
              <a:rPr lang="es-CO" sz="1100" dirty="0" err="1"/>
              <a:t>The</a:t>
            </a:r>
            <a:r>
              <a:rPr lang="es-CO" sz="1100" dirty="0"/>
              <a:t> </a:t>
            </a:r>
            <a:r>
              <a:rPr lang="es-CO" sz="1100" dirty="0" err="1"/>
              <a:t>improved</a:t>
            </a:r>
            <a:r>
              <a:rPr lang="es-CO" sz="1100" dirty="0"/>
              <a:t> </a:t>
            </a:r>
            <a:r>
              <a:rPr lang="es-CO" sz="1100" dirty="0" err="1"/>
              <a:t>tools</a:t>
            </a:r>
            <a:r>
              <a:rPr lang="es-CO" sz="1100" dirty="0"/>
              <a:t> are </a:t>
            </a:r>
            <a:r>
              <a:rPr lang="es-CO" sz="1100" dirty="0" err="1"/>
              <a:t>being</a:t>
            </a:r>
            <a:r>
              <a:rPr lang="es-CO" sz="1100" dirty="0"/>
              <a:t> </a:t>
            </a:r>
            <a:r>
              <a:rPr lang="es-CO" sz="1100" dirty="0" err="1"/>
              <a:t>used</a:t>
            </a:r>
            <a:r>
              <a:rPr lang="es-CO" sz="1100" dirty="0"/>
              <a:t> in at </a:t>
            </a:r>
            <a:r>
              <a:rPr lang="es-CO" sz="1100" dirty="0" err="1"/>
              <a:t>least</a:t>
            </a:r>
            <a:r>
              <a:rPr lang="es-CO" sz="1100" dirty="0"/>
              <a:t> </a:t>
            </a:r>
            <a:r>
              <a:rPr lang="es-CO" sz="1100" dirty="0" smtClean="0"/>
              <a:t>4 </a:t>
            </a:r>
            <a:r>
              <a:rPr lang="es-CO" sz="1100" dirty="0"/>
              <a:t>CRP </a:t>
            </a:r>
            <a:r>
              <a:rPr lang="es-CO" sz="1100" dirty="0" err="1"/>
              <a:t>priority</a:t>
            </a:r>
            <a:r>
              <a:rPr lang="es-CO" sz="1100" dirty="0"/>
              <a:t> </a:t>
            </a:r>
            <a:r>
              <a:rPr lang="es-CO" sz="1100" dirty="0" err="1" smtClean="0"/>
              <a:t>countries</a:t>
            </a:r>
            <a:endParaRPr lang="es-CO" sz="1100" dirty="0"/>
          </a:p>
        </p:txBody>
      </p:sp>
      <p:sp>
        <p:nvSpPr>
          <p:cNvPr id="16" name="Down Arrow 15"/>
          <p:cNvSpPr/>
          <p:nvPr/>
        </p:nvSpPr>
        <p:spPr>
          <a:xfrm>
            <a:off x="1648597" y="2726236"/>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Down Arrow 16"/>
          <p:cNvSpPr/>
          <p:nvPr/>
        </p:nvSpPr>
        <p:spPr>
          <a:xfrm>
            <a:off x="4650875" y="2705897"/>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Down Arrow 17"/>
          <p:cNvSpPr/>
          <p:nvPr/>
        </p:nvSpPr>
        <p:spPr>
          <a:xfrm>
            <a:off x="7630297" y="2705897"/>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ight Brace 18"/>
          <p:cNvSpPr/>
          <p:nvPr/>
        </p:nvSpPr>
        <p:spPr>
          <a:xfrm rot="5400000">
            <a:off x="4505548" y="102658"/>
            <a:ext cx="383743" cy="7811116"/>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0" name="Rounded Rectangle 19"/>
          <p:cNvSpPr/>
          <p:nvPr/>
        </p:nvSpPr>
        <p:spPr>
          <a:xfrm>
            <a:off x="8266513" y="152400"/>
            <a:ext cx="732653" cy="27432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50" b="1" dirty="0"/>
              <a:t>COA 1</a:t>
            </a:r>
          </a:p>
        </p:txBody>
      </p:sp>
      <p:sp>
        <p:nvSpPr>
          <p:cNvPr id="10" name="Text Placeholder 9"/>
          <p:cNvSpPr>
            <a:spLocks noGrp="1"/>
          </p:cNvSpPr>
          <p:nvPr>
            <p:ph type="body" sz="quarter" idx="11"/>
          </p:nvPr>
        </p:nvSpPr>
        <p:spPr/>
        <p:txBody>
          <a:bodyPr/>
          <a:lstStyle/>
          <a:p>
            <a:r>
              <a:rPr lang="en-US" sz="2400" dirty="0"/>
              <a:t>Product line 1: Facilitating on-farm feed assessment and prioritization with local </a:t>
            </a:r>
            <a:r>
              <a:rPr lang="en-US" sz="2400" dirty="0" smtClean="0"/>
              <a:t>partners</a:t>
            </a:r>
            <a:endParaRPr lang="en-US" sz="2400" dirty="0"/>
          </a:p>
        </p:txBody>
      </p:sp>
    </p:spTree>
    <p:extLst>
      <p:ext uri="{BB962C8B-B14F-4D97-AF65-F5344CB8AC3E}">
        <p14:creationId xmlns:p14="http://schemas.microsoft.com/office/powerpoint/2010/main" val="248502918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a:xfrm>
            <a:off x="2722878" y="1081840"/>
            <a:ext cx="4140200" cy="486207"/>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400" dirty="0" smtClean="0"/>
              <a:t>A </a:t>
            </a:r>
            <a:r>
              <a:rPr lang="en-US" sz="2400" dirty="0"/>
              <a:t>simple Theory of Change</a:t>
            </a:r>
          </a:p>
        </p:txBody>
      </p:sp>
      <p:sp>
        <p:nvSpPr>
          <p:cNvPr id="4" name="Rectangle 3"/>
          <p:cNvSpPr/>
          <p:nvPr/>
        </p:nvSpPr>
        <p:spPr>
          <a:xfrm>
            <a:off x="593912" y="1739077"/>
            <a:ext cx="2514600" cy="938719"/>
          </a:xfrm>
          <a:prstGeom prst="rect">
            <a:avLst/>
          </a:prstGeom>
          <a:ln w="15875">
            <a:solidFill>
              <a:schemeClr val="tx2"/>
            </a:solidFill>
          </a:ln>
        </p:spPr>
        <p:txBody>
          <a:bodyPr wrap="square">
            <a:spAutoFit/>
          </a:bodyPr>
          <a:lstStyle/>
          <a:p>
            <a:r>
              <a:rPr lang="es-CO" sz="1100" dirty="0" smtClean="0"/>
              <a:t>2017-2019: </a:t>
            </a:r>
            <a:r>
              <a:rPr lang="es-CO" sz="1100" dirty="0" err="1" smtClean="0"/>
              <a:t>Development</a:t>
            </a:r>
            <a:r>
              <a:rPr lang="es-CO" sz="1100" dirty="0" smtClean="0"/>
              <a:t> of </a:t>
            </a:r>
            <a:r>
              <a:rPr lang="es-CO" sz="1100" dirty="0" err="1" smtClean="0"/>
              <a:t>feed</a:t>
            </a:r>
            <a:r>
              <a:rPr lang="es-CO" sz="1100" dirty="0" smtClean="0"/>
              <a:t> </a:t>
            </a:r>
            <a:r>
              <a:rPr lang="es-CO" sz="1100" dirty="0" err="1" smtClean="0"/>
              <a:t>assessments</a:t>
            </a:r>
            <a:r>
              <a:rPr lang="es-CO" sz="1100" dirty="0" smtClean="0"/>
              <a:t> and </a:t>
            </a:r>
            <a:r>
              <a:rPr lang="es-CO" sz="1100" dirty="0" err="1" smtClean="0"/>
              <a:t>foresight</a:t>
            </a:r>
            <a:r>
              <a:rPr lang="es-CO" sz="1100" dirty="0" smtClean="0"/>
              <a:t> </a:t>
            </a:r>
            <a:r>
              <a:rPr lang="es-CO" sz="1100" dirty="0" err="1" smtClean="0"/>
              <a:t>analysis</a:t>
            </a:r>
            <a:r>
              <a:rPr lang="es-CO" sz="1100" dirty="0" smtClean="0"/>
              <a:t> </a:t>
            </a:r>
            <a:r>
              <a:rPr lang="es-CO" sz="1100" dirty="0" err="1" smtClean="0"/>
              <a:t>tools</a:t>
            </a:r>
            <a:r>
              <a:rPr lang="es-CO" sz="1100" dirty="0" smtClean="0"/>
              <a:t> (</a:t>
            </a:r>
            <a:r>
              <a:rPr lang="es-CO" sz="1100" dirty="0" err="1" smtClean="0"/>
              <a:t>e.g</a:t>
            </a:r>
            <a:r>
              <a:rPr lang="es-CO" sz="1100" dirty="0" smtClean="0"/>
              <a:t>. </a:t>
            </a:r>
            <a:r>
              <a:rPr lang="en-US" sz="1100" dirty="0"/>
              <a:t>Ge+P11neric interactive  feed supply-demand </a:t>
            </a:r>
            <a:r>
              <a:rPr lang="en-US" sz="1100" dirty="0" smtClean="0"/>
              <a:t>tool; cost-benefit analyses; impact assessments)</a:t>
            </a:r>
            <a:endParaRPr lang="es-CO" sz="1100" dirty="0"/>
          </a:p>
        </p:txBody>
      </p:sp>
      <p:sp>
        <p:nvSpPr>
          <p:cNvPr id="8" name="Rectangle 7"/>
          <p:cNvSpPr/>
          <p:nvPr/>
        </p:nvSpPr>
        <p:spPr>
          <a:xfrm>
            <a:off x="3489512" y="1734831"/>
            <a:ext cx="2514600" cy="769441"/>
          </a:xfrm>
          <a:prstGeom prst="rect">
            <a:avLst/>
          </a:prstGeom>
          <a:ln w="15875">
            <a:solidFill>
              <a:schemeClr val="accent1">
                <a:shade val="50000"/>
              </a:schemeClr>
            </a:solidFill>
          </a:ln>
        </p:spPr>
        <p:txBody>
          <a:bodyPr wrap="square">
            <a:spAutoFit/>
          </a:bodyPr>
          <a:lstStyle/>
          <a:p>
            <a:r>
              <a:rPr lang="es-CO" sz="1100" dirty="0" smtClean="0"/>
              <a:t>2019-2021: </a:t>
            </a:r>
            <a:r>
              <a:rPr lang="es-CO" sz="1100" dirty="0" err="1" smtClean="0"/>
              <a:t>Piloting</a:t>
            </a:r>
            <a:r>
              <a:rPr lang="es-CO" sz="1100" dirty="0" smtClean="0"/>
              <a:t> and </a:t>
            </a:r>
            <a:r>
              <a:rPr lang="es-CO" sz="1100" dirty="0" err="1" smtClean="0"/>
              <a:t>testing</a:t>
            </a:r>
            <a:r>
              <a:rPr lang="es-CO" sz="1100" dirty="0" smtClean="0"/>
              <a:t> of </a:t>
            </a:r>
            <a:r>
              <a:rPr lang="es-CO" sz="1100" dirty="0" err="1" smtClean="0"/>
              <a:t>the</a:t>
            </a:r>
            <a:r>
              <a:rPr lang="es-CO" sz="1100" dirty="0" smtClean="0"/>
              <a:t> </a:t>
            </a:r>
            <a:r>
              <a:rPr lang="es-CO" sz="1100" dirty="0" err="1" smtClean="0"/>
              <a:t>tools</a:t>
            </a:r>
            <a:r>
              <a:rPr lang="es-CO" sz="1100" dirty="0" smtClean="0"/>
              <a:t> </a:t>
            </a:r>
            <a:r>
              <a:rPr lang="es-CO" sz="1100" dirty="0" err="1" smtClean="0"/>
              <a:t>with</a:t>
            </a:r>
            <a:r>
              <a:rPr lang="es-CO" sz="1100" dirty="0" smtClean="0"/>
              <a:t> </a:t>
            </a:r>
            <a:r>
              <a:rPr lang="es-CO" sz="1100" dirty="0" err="1" smtClean="0"/>
              <a:t>potential</a:t>
            </a:r>
            <a:r>
              <a:rPr lang="es-CO" sz="1100" dirty="0" smtClean="0"/>
              <a:t> </a:t>
            </a:r>
            <a:r>
              <a:rPr lang="es-CO" sz="1100" dirty="0" err="1" smtClean="0"/>
              <a:t>end</a:t>
            </a:r>
            <a:r>
              <a:rPr lang="es-CO" sz="1100" dirty="0" smtClean="0"/>
              <a:t> </a:t>
            </a:r>
            <a:r>
              <a:rPr lang="es-CO" sz="1100" dirty="0" err="1" smtClean="0"/>
              <a:t>users</a:t>
            </a:r>
            <a:r>
              <a:rPr lang="es-CO" sz="1100" dirty="0" smtClean="0"/>
              <a:t> (</a:t>
            </a:r>
            <a:r>
              <a:rPr lang="es-CO" sz="1100" dirty="0" err="1" smtClean="0"/>
              <a:t>e.g</a:t>
            </a:r>
            <a:r>
              <a:rPr lang="es-CO" sz="1100" dirty="0" smtClean="0"/>
              <a:t>. </a:t>
            </a:r>
            <a:r>
              <a:rPr lang="es-CO" sz="1100" dirty="0" err="1" smtClean="0"/>
              <a:t>producers</a:t>
            </a:r>
            <a:r>
              <a:rPr lang="es-CO" sz="1100" dirty="0" smtClean="0"/>
              <a:t>, </a:t>
            </a:r>
            <a:r>
              <a:rPr lang="es-CO" sz="1100" dirty="0" err="1" smtClean="0"/>
              <a:t>decision-makers</a:t>
            </a:r>
            <a:r>
              <a:rPr lang="es-CO" sz="1100" dirty="0" smtClean="0"/>
              <a:t>, </a:t>
            </a:r>
            <a:r>
              <a:rPr lang="es-CO" sz="1100" dirty="0" err="1" smtClean="0"/>
              <a:t>development</a:t>
            </a:r>
            <a:r>
              <a:rPr lang="es-CO" sz="1100" dirty="0" smtClean="0"/>
              <a:t> </a:t>
            </a:r>
            <a:r>
              <a:rPr lang="es-CO" sz="1100" dirty="0" err="1" smtClean="0"/>
              <a:t>partners</a:t>
            </a:r>
            <a:r>
              <a:rPr lang="es-CO" sz="1100" dirty="0" smtClean="0"/>
              <a:t>)</a:t>
            </a:r>
            <a:endParaRPr lang="es-CO" sz="1100" dirty="0"/>
          </a:p>
        </p:txBody>
      </p:sp>
      <p:sp>
        <p:nvSpPr>
          <p:cNvPr id="9" name="Rectangle 8"/>
          <p:cNvSpPr/>
          <p:nvPr/>
        </p:nvSpPr>
        <p:spPr>
          <a:xfrm>
            <a:off x="6423212" y="1856052"/>
            <a:ext cx="2514600" cy="430887"/>
          </a:xfrm>
          <a:prstGeom prst="rect">
            <a:avLst/>
          </a:prstGeom>
          <a:ln w="15875">
            <a:solidFill>
              <a:schemeClr val="accent1">
                <a:shade val="50000"/>
              </a:schemeClr>
            </a:solidFill>
          </a:ln>
        </p:spPr>
        <p:txBody>
          <a:bodyPr wrap="square">
            <a:spAutoFit/>
          </a:bodyPr>
          <a:lstStyle/>
          <a:p>
            <a:r>
              <a:rPr lang="es-CO" sz="1100" dirty="0" smtClean="0"/>
              <a:t>2022: </a:t>
            </a:r>
            <a:r>
              <a:rPr lang="es-CO" sz="1100" dirty="0" err="1" smtClean="0"/>
              <a:t>Evaluation</a:t>
            </a:r>
            <a:r>
              <a:rPr lang="es-CO" sz="1100" dirty="0" smtClean="0"/>
              <a:t> and </a:t>
            </a:r>
            <a:r>
              <a:rPr lang="es-CO" sz="1100" dirty="0" err="1" smtClean="0"/>
              <a:t>improvement</a:t>
            </a:r>
            <a:r>
              <a:rPr lang="es-CO" sz="1100" dirty="0" smtClean="0"/>
              <a:t> of </a:t>
            </a:r>
            <a:r>
              <a:rPr lang="es-CO" sz="1100" dirty="0" err="1" smtClean="0"/>
              <a:t>the</a:t>
            </a:r>
            <a:r>
              <a:rPr lang="es-CO" sz="1100" dirty="0" smtClean="0"/>
              <a:t> </a:t>
            </a:r>
            <a:r>
              <a:rPr lang="es-CO" sz="1100" dirty="0" err="1" smtClean="0"/>
              <a:t>tools</a:t>
            </a:r>
            <a:endParaRPr lang="es-CO" sz="1100" dirty="0"/>
          </a:p>
        </p:txBody>
      </p:sp>
      <p:sp>
        <p:nvSpPr>
          <p:cNvPr id="11" name="Right Arrow 10"/>
          <p:cNvSpPr/>
          <p:nvPr/>
        </p:nvSpPr>
        <p:spPr>
          <a:xfrm>
            <a:off x="3159312" y="2040719"/>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ight Arrow 11"/>
          <p:cNvSpPr/>
          <p:nvPr/>
        </p:nvSpPr>
        <p:spPr>
          <a:xfrm>
            <a:off x="6080312" y="2007895"/>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543112" y="3099909"/>
            <a:ext cx="2514600" cy="430887"/>
          </a:xfrm>
          <a:prstGeom prst="rect">
            <a:avLst/>
          </a:prstGeom>
          <a:ln w="15875">
            <a:solidFill>
              <a:srgbClr val="FFC000"/>
            </a:solidFill>
          </a:ln>
        </p:spPr>
        <p:txBody>
          <a:bodyPr wrap="square">
            <a:spAutoFit/>
          </a:bodyPr>
          <a:lstStyle/>
          <a:p>
            <a:r>
              <a:rPr lang="es-CO" sz="1100" dirty="0" smtClean="0"/>
              <a:t>2017-2019: At </a:t>
            </a:r>
            <a:r>
              <a:rPr lang="es-CO" sz="1100" dirty="0" err="1" smtClean="0"/>
              <a:t>least</a:t>
            </a:r>
            <a:r>
              <a:rPr lang="es-CO" sz="1100" dirty="0" smtClean="0"/>
              <a:t> 3 </a:t>
            </a:r>
            <a:r>
              <a:rPr lang="es-CO" sz="1100" dirty="0" err="1" smtClean="0"/>
              <a:t>tools</a:t>
            </a:r>
            <a:r>
              <a:rPr lang="es-CO" sz="1100" dirty="0" smtClean="0"/>
              <a:t> </a:t>
            </a:r>
            <a:r>
              <a:rPr lang="es-CO" sz="1100" dirty="0" err="1" smtClean="0"/>
              <a:t>exist</a:t>
            </a:r>
            <a:r>
              <a:rPr lang="es-CO" sz="1100" dirty="0" smtClean="0"/>
              <a:t> </a:t>
            </a:r>
            <a:r>
              <a:rPr lang="es-CO" sz="1100" dirty="0" err="1" smtClean="0"/>
              <a:t>for</a:t>
            </a:r>
            <a:r>
              <a:rPr lang="es-CO" sz="1100" dirty="0" smtClean="0"/>
              <a:t> </a:t>
            </a:r>
            <a:r>
              <a:rPr lang="es-CO" sz="1100" dirty="0" err="1" smtClean="0"/>
              <a:t>large-scale</a:t>
            </a:r>
            <a:r>
              <a:rPr lang="es-CO" sz="1100" dirty="0" smtClean="0"/>
              <a:t> </a:t>
            </a:r>
            <a:r>
              <a:rPr lang="es-CO" sz="1100" dirty="0" err="1" smtClean="0"/>
              <a:t>feed</a:t>
            </a:r>
            <a:r>
              <a:rPr lang="es-CO" sz="1100" dirty="0" smtClean="0"/>
              <a:t> </a:t>
            </a:r>
            <a:r>
              <a:rPr lang="es-CO" sz="1100" dirty="0" err="1" smtClean="0"/>
              <a:t>assessments</a:t>
            </a:r>
            <a:endParaRPr lang="es-CO" sz="1100" dirty="0"/>
          </a:p>
        </p:txBody>
      </p:sp>
      <p:sp>
        <p:nvSpPr>
          <p:cNvPr id="14" name="Rectangle 13"/>
          <p:cNvSpPr/>
          <p:nvPr/>
        </p:nvSpPr>
        <p:spPr>
          <a:xfrm>
            <a:off x="3438712" y="3108201"/>
            <a:ext cx="2514600" cy="600164"/>
          </a:xfrm>
          <a:prstGeom prst="rect">
            <a:avLst/>
          </a:prstGeom>
          <a:ln w="15875">
            <a:solidFill>
              <a:srgbClr val="FFC000"/>
            </a:solidFill>
          </a:ln>
        </p:spPr>
        <p:txBody>
          <a:bodyPr wrap="square">
            <a:spAutoFit/>
          </a:bodyPr>
          <a:lstStyle/>
          <a:p>
            <a:r>
              <a:rPr lang="es-CO" sz="1100" dirty="0" smtClean="0"/>
              <a:t>2019-2021: </a:t>
            </a:r>
            <a:r>
              <a:rPr lang="es-CO" sz="1100" dirty="0" err="1" smtClean="0"/>
              <a:t>The</a:t>
            </a:r>
            <a:r>
              <a:rPr lang="es-CO" sz="1100" dirty="0" smtClean="0"/>
              <a:t> </a:t>
            </a:r>
            <a:r>
              <a:rPr lang="es-CO" sz="1100" dirty="0" err="1" smtClean="0"/>
              <a:t>developed</a:t>
            </a:r>
            <a:r>
              <a:rPr lang="es-CO" sz="1100" dirty="0" smtClean="0"/>
              <a:t> </a:t>
            </a:r>
            <a:r>
              <a:rPr lang="es-CO" sz="1100" dirty="0" err="1" smtClean="0"/>
              <a:t>tools</a:t>
            </a:r>
            <a:r>
              <a:rPr lang="es-CO" sz="1100" dirty="0" smtClean="0"/>
              <a:t> are </a:t>
            </a:r>
            <a:r>
              <a:rPr lang="es-CO" sz="1100" dirty="0" err="1" smtClean="0"/>
              <a:t>being</a:t>
            </a:r>
            <a:r>
              <a:rPr lang="es-CO" sz="1100" dirty="0" smtClean="0"/>
              <a:t> </a:t>
            </a:r>
            <a:r>
              <a:rPr lang="es-CO" sz="1100" dirty="0" err="1" smtClean="0"/>
              <a:t>used</a:t>
            </a:r>
            <a:r>
              <a:rPr lang="es-CO" sz="1100" dirty="0" smtClean="0"/>
              <a:t> in at </a:t>
            </a:r>
            <a:r>
              <a:rPr lang="es-CO" sz="1100" dirty="0" err="1" smtClean="0"/>
              <a:t>least</a:t>
            </a:r>
            <a:r>
              <a:rPr lang="es-CO" sz="1100" dirty="0" smtClean="0"/>
              <a:t> 3 CRP </a:t>
            </a:r>
            <a:r>
              <a:rPr lang="es-CO" sz="1100" dirty="0" err="1" smtClean="0"/>
              <a:t>priority</a:t>
            </a:r>
            <a:r>
              <a:rPr lang="es-CO" sz="1100" dirty="0" smtClean="0"/>
              <a:t> </a:t>
            </a:r>
            <a:r>
              <a:rPr lang="es-CO" sz="1100" dirty="0" err="1" smtClean="0"/>
              <a:t>countries</a:t>
            </a:r>
            <a:endParaRPr lang="es-CO" sz="1100" dirty="0"/>
          </a:p>
        </p:txBody>
      </p:sp>
      <p:sp>
        <p:nvSpPr>
          <p:cNvPr id="15" name="Rectangle 14"/>
          <p:cNvSpPr/>
          <p:nvPr/>
        </p:nvSpPr>
        <p:spPr>
          <a:xfrm>
            <a:off x="6347012" y="3099909"/>
            <a:ext cx="2514600" cy="600164"/>
          </a:xfrm>
          <a:prstGeom prst="rect">
            <a:avLst/>
          </a:prstGeom>
          <a:ln w="15875">
            <a:solidFill>
              <a:srgbClr val="FFC000"/>
            </a:solidFill>
          </a:ln>
        </p:spPr>
        <p:txBody>
          <a:bodyPr wrap="square">
            <a:spAutoFit/>
          </a:bodyPr>
          <a:lstStyle/>
          <a:p>
            <a:r>
              <a:rPr lang="es-CO" sz="1100" dirty="0" smtClean="0"/>
              <a:t>2020-2022: </a:t>
            </a:r>
            <a:r>
              <a:rPr lang="es-CO" sz="1100" dirty="0" err="1"/>
              <a:t>The</a:t>
            </a:r>
            <a:r>
              <a:rPr lang="es-CO" sz="1100" dirty="0"/>
              <a:t> </a:t>
            </a:r>
            <a:r>
              <a:rPr lang="es-CO" sz="1100" dirty="0" err="1"/>
              <a:t>developed</a:t>
            </a:r>
            <a:r>
              <a:rPr lang="es-CO" sz="1100" dirty="0"/>
              <a:t> </a:t>
            </a:r>
            <a:r>
              <a:rPr lang="es-CO" sz="1100" dirty="0" err="1"/>
              <a:t>tools</a:t>
            </a:r>
            <a:r>
              <a:rPr lang="es-CO" sz="1100" dirty="0"/>
              <a:t> are </a:t>
            </a:r>
            <a:r>
              <a:rPr lang="es-CO" sz="1100" dirty="0" err="1"/>
              <a:t>being</a:t>
            </a:r>
            <a:r>
              <a:rPr lang="es-CO" sz="1100" dirty="0"/>
              <a:t> </a:t>
            </a:r>
            <a:r>
              <a:rPr lang="es-CO" sz="1100" dirty="0" err="1"/>
              <a:t>used</a:t>
            </a:r>
            <a:r>
              <a:rPr lang="es-CO" sz="1100" dirty="0"/>
              <a:t> in at </a:t>
            </a:r>
            <a:r>
              <a:rPr lang="es-CO" sz="1100" dirty="0" err="1"/>
              <a:t>least</a:t>
            </a:r>
            <a:r>
              <a:rPr lang="es-CO" sz="1100" dirty="0"/>
              <a:t> </a:t>
            </a:r>
            <a:r>
              <a:rPr lang="es-CO" sz="1100" dirty="0" smtClean="0"/>
              <a:t>5 </a:t>
            </a:r>
            <a:r>
              <a:rPr lang="es-CO" sz="1100" dirty="0"/>
              <a:t>CRP </a:t>
            </a:r>
            <a:r>
              <a:rPr lang="es-CO" sz="1100" dirty="0" err="1"/>
              <a:t>priority</a:t>
            </a:r>
            <a:r>
              <a:rPr lang="es-CO" sz="1100" dirty="0"/>
              <a:t> </a:t>
            </a:r>
            <a:r>
              <a:rPr lang="es-CO" sz="1100" dirty="0" err="1" smtClean="0"/>
              <a:t>countries</a:t>
            </a:r>
            <a:endParaRPr lang="es-CO" sz="1100" dirty="0"/>
          </a:p>
        </p:txBody>
      </p:sp>
      <p:sp>
        <p:nvSpPr>
          <p:cNvPr id="16" name="Down Arrow 15"/>
          <p:cNvSpPr/>
          <p:nvPr/>
        </p:nvSpPr>
        <p:spPr>
          <a:xfrm>
            <a:off x="1584512" y="2815077"/>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Down Arrow 16"/>
          <p:cNvSpPr/>
          <p:nvPr/>
        </p:nvSpPr>
        <p:spPr>
          <a:xfrm>
            <a:off x="4586790" y="2794738"/>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Down Arrow 17"/>
          <p:cNvSpPr/>
          <p:nvPr/>
        </p:nvSpPr>
        <p:spPr>
          <a:xfrm>
            <a:off x="7566212" y="2794738"/>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ight Brace 18"/>
          <p:cNvSpPr/>
          <p:nvPr/>
        </p:nvSpPr>
        <p:spPr>
          <a:xfrm rot="5400000">
            <a:off x="4435287" y="174870"/>
            <a:ext cx="531606" cy="769620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0" name="Rounded Rectangle 19"/>
          <p:cNvSpPr/>
          <p:nvPr/>
        </p:nvSpPr>
        <p:spPr>
          <a:xfrm>
            <a:off x="8368921" y="146026"/>
            <a:ext cx="660779" cy="27432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50" b="1" dirty="0"/>
              <a:t>COA 1</a:t>
            </a:r>
          </a:p>
        </p:txBody>
      </p:sp>
      <p:sp>
        <p:nvSpPr>
          <p:cNvPr id="3" name="Text Placeholder 2"/>
          <p:cNvSpPr>
            <a:spLocks noGrp="1"/>
          </p:cNvSpPr>
          <p:nvPr>
            <p:ph type="body" sz="quarter" idx="11"/>
          </p:nvPr>
        </p:nvSpPr>
        <p:spPr/>
        <p:txBody>
          <a:bodyPr/>
          <a:lstStyle/>
          <a:p>
            <a:r>
              <a:rPr lang="en-US" sz="2400" dirty="0"/>
              <a:t>Product line 2: Developing large-scale feed assessments and prioritization at national level</a:t>
            </a:r>
          </a:p>
        </p:txBody>
      </p:sp>
      <p:sp>
        <p:nvSpPr>
          <p:cNvPr id="21" name="Rounded Rectangle 20"/>
          <p:cNvSpPr/>
          <p:nvPr/>
        </p:nvSpPr>
        <p:spPr>
          <a:xfrm>
            <a:off x="791862" y="4455557"/>
            <a:ext cx="7840978" cy="1726287"/>
          </a:xfrm>
          <a:prstGeom prst="roundRect">
            <a:avLst>
              <a:gd name="adj" fmla="val 7707"/>
            </a:avLst>
          </a:prstGeom>
          <a:ln/>
        </p:spPr>
        <p:style>
          <a:lnRef idx="1">
            <a:schemeClr val="accent1"/>
          </a:lnRef>
          <a:fillRef idx="2">
            <a:schemeClr val="accent1"/>
          </a:fillRef>
          <a:effectRef idx="1">
            <a:schemeClr val="accent1"/>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pPr algn="just"/>
            <a:r>
              <a:rPr lang="en-US" sz="1400" dirty="0"/>
              <a:t>Local, national and international research and development partners, the private sector, decision-makers and livestock producers are able to diagnose feed constraints and opportunities and to effectively prioritize and target feed and forage interventions, resulting in: a 10% improvement in utilization of feeds and forages, a 20% increase in animal production using improved feed and forage technologies, a 10% accuracy increase for biomass and quality estimation. </a:t>
            </a:r>
            <a:r>
              <a:rPr lang="es-CO" sz="1400" dirty="0" smtClean="0"/>
              <a:t> </a:t>
            </a:r>
            <a:endParaRPr lang="es-CO" sz="1400" dirty="0"/>
          </a:p>
        </p:txBody>
      </p:sp>
    </p:spTree>
    <p:extLst>
      <p:ext uri="{BB962C8B-B14F-4D97-AF65-F5344CB8AC3E}">
        <p14:creationId xmlns:p14="http://schemas.microsoft.com/office/powerpoint/2010/main" val="404859244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Agenda</a:t>
            </a:r>
            <a:endParaRPr lang="en-US" dirty="0"/>
          </a:p>
        </p:txBody>
      </p:sp>
      <p:sp>
        <p:nvSpPr>
          <p:cNvPr id="3" name="Text Placeholder 2"/>
          <p:cNvSpPr>
            <a:spLocks noGrp="1"/>
          </p:cNvSpPr>
          <p:nvPr>
            <p:ph type="body" sz="quarter" idx="12"/>
          </p:nvPr>
        </p:nvSpPr>
        <p:spPr/>
        <p:txBody>
          <a:bodyPr>
            <a:normAutofit/>
          </a:bodyPr>
          <a:lstStyle/>
          <a:p>
            <a:pPr marL="457200" indent="-457200">
              <a:lnSpc>
                <a:spcPct val="120000"/>
              </a:lnSpc>
              <a:spcBef>
                <a:spcPts val="0"/>
              </a:spcBef>
              <a:spcAft>
                <a:spcPts val="0"/>
              </a:spcAft>
              <a:buFont typeface="+mj-lt"/>
              <a:buAutoNum type="alphaUcPeriod"/>
            </a:pPr>
            <a:r>
              <a:rPr lang="en-US" dirty="0"/>
              <a:t>Flagship logic</a:t>
            </a:r>
          </a:p>
          <a:p>
            <a:pPr marL="457200" indent="-457200">
              <a:lnSpc>
                <a:spcPct val="120000"/>
              </a:lnSpc>
              <a:spcBef>
                <a:spcPts val="0"/>
              </a:spcBef>
              <a:spcAft>
                <a:spcPts val="0"/>
              </a:spcAft>
              <a:buFont typeface="+mj-lt"/>
              <a:buAutoNum type="alphaUcPeriod"/>
            </a:pPr>
            <a:r>
              <a:rPr lang="en-US" dirty="0" smtClean="0"/>
              <a:t>Cluster of Activities (CoA) </a:t>
            </a:r>
            <a:r>
              <a:rPr lang="en-US" dirty="0"/>
              <a:t>and product lines</a:t>
            </a:r>
          </a:p>
          <a:p>
            <a:pPr marL="914400" lvl="1" indent="-514350">
              <a:lnSpc>
                <a:spcPct val="120000"/>
              </a:lnSpc>
              <a:spcBef>
                <a:spcPts val="0"/>
              </a:spcBef>
              <a:buFont typeface="+mj-lt"/>
              <a:buAutoNum type="romanLcPeriod"/>
            </a:pPr>
            <a:r>
              <a:rPr lang="en-US" dirty="0"/>
              <a:t>Cluster 1</a:t>
            </a:r>
          </a:p>
          <a:p>
            <a:pPr marL="914400" lvl="1" indent="-514350">
              <a:lnSpc>
                <a:spcPct val="120000"/>
              </a:lnSpc>
              <a:spcBef>
                <a:spcPts val="0"/>
              </a:spcBef>
              <a:buFont typeface="+mj-lt"/>
              <a:buAutoNum type="romanLcPeriod"/>
            </a:pPr>
            <a:r>
              <a:rPr lang="en-US" dirty="0"/>
              <a:t>Cluster 2</a:t>
            </a:r>
          </a:p>
          <a:p>
            <a:pPr marL="914400" lvl="1" indent="-514350">
              <a:lnSpc>
                <a:spcPct val="120000"/>
              </a:lnSpc>
              <a:spcBef>
                <a:spcPts val="0"/>
              </a:spcBef>
              <a:buFont typeface="+mj-lt"/>
              <a:buAutoNum type="romanLcPeriod"/>
            </a:pPr>
            <a:r>
              <a:rPr lang="en-US" dirty="0"/>
              <a:t>Cluster 3</a:t>
            </a:r>
          </a:p>
          <a:p>
            <a:pPr marL="914400" lvl="1" indent="-514350">
              <a:lnSpc>
                <a:spcPct val="120000"/>
              </a:lnSpc>
              <a:spcBef>
                <a:spcPts val="0"/>
              </a:spcBef>
              <a:buFont typeface="+mj-lt"/>
              <a:buAutoNum type="romanLcPeriod"/>
            </a:pPr>
            <a:r>
              <a:rPr lang="en-US" dirty="0"/>
              <a:t>Cluster 4</a:t>
            </a:r>
          </a:p>
          <a:p>
            <a:pPr marL="457200" indent="-457200">
              <a:lnSpc>
                <a:spcPct val="120000"/>
              </a:lnSpc>
              <a:spcBef>
                <a:spcPts val="0"/>
              </a:spcBef>
              <a:spcAft>
                <a:spcPts val="0"/>
              </a:spcAft>
              <a:buFont typeface="+mj-lt"/>
              <a:buAutoNum type="alphaUcPeriod"/>
            </a:pPr>
            <a:r>
              <a:rPr lang="en-US" dirty="0"/>
              <a:t>Summary of </a:t>
            </a:r>
            <a:r>
              <a:rPr lang="en-US" dirty="0" smtClean="0"/>
              <a:t>progress </a:t>
            </a:r>
            <a:r>
              <a:rPr lang="en-US" dirty="0"/>
              <a:t>and plans</a:t>
            </a:r>
          </a:p>
          <a:p>
            <a:pPr marL="457200" indent="-457200">
              <a:lnSpc>
                <a:spcPct val="120000"/>
              </a:lnSpc>
              <a:spcBef>
                <a:spcPts val="0"/>
              </a:spcBef>
              <a:spcAft>
                <a:spcPts val="0"/>
              </a:spcAft>
              <a:buFont typeface="+mj-lt"/>
              <a:buAutoNum type="alphaUcPeriod"/>
            </a:pPr>
            <a:r>
              <a:rPr lang="en-US" dirty="0"/>
              <a:t>Cross-cutting themes</a:t>
            </a:r>
          </a:p>
          <a:p>
            <a:pPr marL="457200" indent="-457200">
              <a:lnSpc>
                <a:spcPct val="120000"/>
              </a:lnSpc>
              <a:spcBef>
                <a:spcPts val="0"/>
              </a:spcBef>
              <a:spcAft>
                <a:spcPts val="0"/>
              </a:spcAft>
              <a:buFont typeface="+mj-lt"/>
              <a:buAutoNum type="alphaUcPeriod"/>
            </a:pPr>
            <a:r>
              <a:rPr lang="en-US" dirty="0"/>
              <a:t>Our contribution to Livestock CRP Priority countries</a:t>
            </a:r>
          </a:p>
          <a:p>
            <a:pPr marL="457200" indent="-457200">
              <a:lnSpc>
                <a:spcPct val="120000"/>
              </a:lnSpc>
              <a:spcBef>
                <a:spcPts val="0"/>
              </a:spcBef>
              <a:spcAft>
                <a:spcPts val="0"/>
              </a:spcAft>
              <a:buFont typeface="+mj-lt"/>
              <a:buAutoNum type="alphaUcPeriod"/>
            </a:pPr>
            <a:r>
              <a:rPr lang="en-US" dirty="0"/>
              <a:t>Our targets</a:t>
            </a:r>
          </a:p>
          <a:p>
            <a:pPr marL="457200" indent="-457200">
              <a:lnSpc>
                <a:spcPct val="120000"/>
              </a:lnSpc>
              <a:spcBef>
                <a:spcPts val="0"/>
              </a:spcBef>
              <a:spcAft>
                <a:spcPts val="0"/>
              </a:spcAft>
              <a:buFont typeface="+mj-lt"/>
              <a:buAutoNum type="alphaUcPeriod"/>
            </a:pPr>
            <a:r>
              <a:rPr lang="en-US" dirty="0"/>
              <a:t>Managing the Flagship</a:t>
            </a:r>
          </a:p>
        </p:txBody>
      </p:sp>
    </p:spTree>
    <p:extLst>
      <p:ext uri="{BB962C8B-B14F-4D97-AF65-F5344CB8AC3E}">
        <p14:creationId xmlns:p14="http://schemas.microsoft.com/office/powerpoint/2010/main" val="1747156127"/>
      </p:ext>
    </p:ext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5300" y="1990129"/>
            <a:ext cx="2514600" cy="769441"/>
          </a:xfrm>
          <a:prstGeom prst="rect">
            <a:avLst/>
          </a:prstGeom>
          <a:ln w="15875">
            <a:solidFill>
              <a:schemeClr val="tx2"/>
            </a:solidFill>
          </a:ln>
        </p:spPr>
        <p:txBody>
          <a:bodyPr wrap="square">
            <a:spAutoFit/>
          </a:bodyPr>
          <a:lstStyle/>
          <a:p>
            <a:r>
              <a:rPr lang="es-CO" sz="1100" dirty="0" smtClean="0"/>
              <a:t>2017-2019: </a:t>
            </a:r>
            <a:r>
              <a:rPr lang="en-US" sz="1100" dirty="0" smtClean="0"/>
              <a:t>Refining and enriching already existing global knowledge products (e.g. </a:t>
            </a:r>
            <a:r>
              <a:rPr lang="en-US" sz="1100" dirty="0" err="1" smtClean="0"/>
              <a:t>SoFT</a:t>
            </a:r>
            <a:r>
              <a:rPr lang="en-US" sz="1100" dirty="0" smtClean="0"/>
              <a:t> 2; TGFT Online Journal)</a:t>
            </a:r>
            <a:endParaRPr lang="es-CO" sz="1100" dirty="0"/>
          </a:p>
        </p:txBody>
      </p:sp>
      <p:sp>
        <p:nvSpPr>
          <p:cNvPr id="8" name="Rectangle 7"/>
          <p:cNvSpPr/>
          <p:nvPr/>
        </p:nvSpPr>
        <p:spPr>
          <a:xfrm>
            <a:off x="3390900" y="1985883"/>
            <a:ext cx="2514600" cy="769441"/>
          </a:xfrm>
          <a:prstGeom prst="rect">
            <a:avLst/>
          </a:prstGeom>
          <a:ln w="15875">
            <a:solidFill>
              <a:schemeClr val="accent1">
                <a:shade val="50000"/>
              </a:schemeClr>
            </a:solidFill>
          </a:ln>
        </p:spPr>
        <p:txBody>
          <a:bodyPr wrap="square">
            <a:spAutoFit/>
          </a:bodyPr>
          <a:lstStyle/>
          <a:p>
            <a:r>
              <a:rPr lang="es-CO" sz="1100" dirty="0" smtClean="0"/>
              <a:t>2019-2020: </a:t>
            </a:r>
            <a:r>
              <a:rPr lang="es-CO" sz="1100" dirty="0" err="1" smtClean="0"/>
              <a:t>Piloting</a:t>
            </a:r>
            <a:r>
              <a:rPr lang="es-CO" sz="1100" dirty="0" smtClean="0"/>
              <a:t> and </a:t>
            </a:r>
            <a:r>
              <a:rPr lang="es-CO" sz="1100" dirty="0" err="1" smtClean="0"/>
              <a:t>testing</a:t>
            </a:r>
            <a:r>
              <a:rPr lang="es-CO" sz="1100" dirty="0" smtClean="0"/>
              <a:t> of </a:t>
            </a:r>
            <a:r>
              <a:rPr lang="es-CO" sz="1100" dirty="0" err="1" smtClean="0"/>
              <a:t>the</a:t>
            </a:r>
            <a:r>
              <a:rPr lang="es-CO" sz="1100" dirty="0" smtClean="0"/>
              <a:t> </a:t>
            </a:r>
            <a:r>
              <a:rPr lang="es-CO" sz="1100" dirty="0" err="1" smtClean="0"/>
              <a:t>knowledge</a:t>
            </a:r>
            <a:r>
              <a:rPr lang="es-CO" sz="1100" dirty="0" smtClean="0"/>
              <a:t> </a:t>
            </a:r>
            <a:r>
              <a:rPr lang="es-CO" sz="1100" dirty="0" err="1" smtClean="0"/>
              <a:t>products</a:t>
            </a:r>
            <a:r>
              <a:rPr lang="es-CO" sz="1100" dirty="0" smtClean="0"/>
              <a:t> </a:t>
            </a:r>
            <a:r>
              <a:rPr lang="es-CO" sz="1100" dirty="0" err="1" smtClean="0"/>
              <a:t>with</a:t>
            </a:r>
            <a:r>
              <a:rPr lang="es-CO" sz="1100" dirty="0" smtClean="0"/>
              <a:t> </a:t>
            </a:r>
            <a:r>
              <a:rPr lang="es-CO" sz="1100" dirty="0" err="1" smtClean="0"/>
              <a:t>potential</a:t>
            </a:r>
            <a:r>
              <a:rPr lang="es-CO" sz="1100" dirty="0" smtClean="0"/>
              <a:t> </a:t>
            </a:r>
            <a:r>
              <a:rPr lang="es-CO" sz="1100" dirty="0" err="1" smtClean="0"/>
              <a:t>end</a:t>
            </a:r>
            <a:r>
              <a:rPr lang="es-CO" sz="1100" dirty="0" smtClean="0"/>
              <a:t> </a:t>
            </a:r>
            <a:r>
              <a:rPr lang="es-CO" sz="1100" dirty="0" err="1" smtClean="0"/>
              <a:t>users</a:t>
            </a:r>
            <a:r>
              <a:rPr lang="es-CO" sz="1100" dirty="0" smtClean="0"/>
              <a:t> (</a:t>
            </a:r>
            <a:r>
              <a:rPr lang="es-CO" sz="1100" dirty="0" err="1" smtClean="0"/>
              <a:t>e.g</a:t>
            </a:r>
            <a:r>
              <a:rPr lang="es-CO" sz="1100" dirty="0" smtClean="0"/>
              <a:t>. </a:t>
            </a:r>
            <a:r>
              <a:rPr lang="es-CO" sz="1100" dirty="0" err="1" smtClean="0"/>
              <a:t>producers</a:t>
            </a:r>
            <a:r>
              <a:rPr lang="es-CO" sz="1100" dirty="0" smtClean="0"/>
              <a:t>, </a:t>
            </a:r>
            <a:r>
              <a:rPr lang="es-CO" sz="1100" dirty="0" err="1" smtClean="0"/>
              <a:t>development</a:t>
            </a:r>
            <a:r>
              <a:rPr lang="es-CO" sz="1100" dirty="0" smtClean="0"/>
              <a:t> </a:t>
            </a:r>
            <a:r>
              <a:rPr lang="es-CO" sz="1100" dirty="0" err="1" smtClean="0"/>
              <a:t>partners</a:t>
            </a:r>
            <a:r>
              <a:rPr lang="es-CO" sz="1100" dirty="0" smtClean="0"/>
              <a:t>, </a:t>
            </a:r>
            <a:r>
              <a:rPr lang="es-CO" sz="1100" dirty="0" err="1" smtClean="0"/>
              <a:t>scientists</a:t>
            </a:r>
            <a:r>
              <a:rPr lang="es-CO" sz="1100" dirty="0" smtClean="0"/>
              <a:t>)</a:t>
            </a:r>
            <a:endParaRPr lang="es-CO" sz="1100" dirty="0"/>
          </a:p>
        </p:txBody>
      </p:sp>
      <p:sp>
        <p:nvSpPr>
          <p:cNvPr id="9" name="Rectangle 8"/>
          <p:cNvSpPr/>
          <p:nvPr/>
        </p:nvSpPr>
        <p:spPr>
          <a:xfrm>
            <a:off x="6324600" y="2107104"/>
            <a:ext cx="2514600" cy="430887"/>
          </a:xfrm>
          <a:prstGeom prst="rect">
            <a:avLst/>
          </a:prstGeom>
          <a:ln w="15875">
            <a:solidFill>
              <a:schemeClr val="accent1">
                <a:shade val="50000"/>
              </a:schemeClr>
            </a:solidFill>
          </a:ln>
        </p:spPr>
        <p:txBody>
          <a:bodyPr wrap="square">
            <a:spAutoFit/>
          </a:bodyPr>
          <a:lstStyle/>
          <a:p>
            <a:r>
              <a:rPr lang="es-CO" sz="1100" dirty="0" smtClean="0"/>
              <a:t>2021-2022: </a:t>
            </a:r>
            <a:r>
              <a:rPr lang="es-CO" sz="1100" dirty="0" err="1" smtClean="0"/>
              <a:t>Scaling</a:t>
            </a:r>
            <a:r>
              <a:rPr lang="es-CO" sz="1100" dirty="0" smtClean="0"/>
              <a:t> of </a:t>
            </a:r>
            <a:r>
              <a:rPr lang="es-CO" sz="1100" dirty="0" err="1" smtClean="0"/>
              <a:t>the</a:t>
            </a:r>
            <a:r>
              <a:rPr lang="es-CO" sz="1100" dirty="0" smtClean="0"/>
              <a:t> </a:t>
            </a:r>
            <a:r>
              <a:rPr lang="es-CO" sz="1100" dirty="0" err="1" smtClean="0"/>
              <a:t>knowledge</a:t>
            </a:r>
            <a:r>
              <a:rPr lang="es-CO" sz="1100" dirty="0" smtClean="0"/>
              <a:t> </a:t>
            </a:r>
            <a:r>
              <a:rPr lang="es-CO" sz="1100" dirty="0" err="1" smtClean="0"/>
              <a:t>products</a:t>
            </a:r>
            <a:r>
              <a:rPr lang="es-CO" sz="1100" dirty="0" smtClean="0"/>
              <a:t> to a global </a:t>
            </a:r>
            <a:r>
              <a:rPr lang="es-CO" sz="1100" dirty="0" err="1" smtClean="0"/>
              <a:t>audience</a:t>
            </a:r>
            <a:r>
              <a:rPr lang="es-CO" sz="1100" dirty="0" smtClean="0"/>
              <a:t> </a:t>
            </a:r>
            <a:endParaRPr lang="es-CO" sz="1100" dirty="0"/>
          </a:p>
        </p:txBody>
      </p:sp>
      <p:sp>
        <p:nvSpPr>
          <p:cNvPr id="11" name="Right Arrow 10"/>
          <p:cNvSpPr/>
          <p:nvPr/>
        </p:nvSpPr>
        <p:spPr>
          <a:xfrm>
            <a:off x="3060700" y="2291771"/>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2" name="Right Arrow 11"/>
          <p:cNvSpPr/>
          <p:nvPr/>
        </p:nvSpPr>
        <p:spPr>
          <a:xfrm>
            <a:off x="5981700" y="2258947"/>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3" name="Rectangle 12"/>
          <p:cNvSpPr/>
          <p:nvPr/>
        </p:nvSpPr>
        <p:spPr>
          <a:xfrm>
            <a:off x="520700" y="3206171"/>
            <a:ext cx="2514600" cy="600164"/>
          </a:xfrm>
          <a:prstGeom prst="rect">
            <a:avLst/>
          </a:prstGeom>
          <a:ln w="15875">
            <a:solidFill>
              <a:srgbClr val="FFC000"/>
            </a:solidFill>
          </a:ln>
        </p:spPr>
        <p:txBody>
          <a:bodyPr wrap="square">
            <a:spAutoFit/>
          </a:bodyPr>
          <a:lstStyle/>
          <a:p>
            <a:r>
              <a:rPr lang="es-CO" sz="1100" dirty="0" smtClean="0"/>
              <a:t>2017-2019: At </a:t>
            </a:r>
            <a:r>
              <a:rPr lang="es-CO" sz="1100" dirty="0" err="1" smtClean="0"/>
              <a:t>least</a:t>
            </a:r>
            <a:r>
              <a:rPr lang="es-CO" sz="1100" dirty="0" smtClean="0"/>
              <a:t> 2 global </a:t>
            </a:r>
            <a:r>
              <a:rPr lang="es-CO" sz="1100" dirty="0" err="1" smtClean="0"/>
              <a:t>knowledge</a:t>
            </a:r>
            <a:r>
              <a:rPr lang="es-CO" sz="1100" dirty="0" smtClean="0"/>
              <a:t> </a:t>
            </a:r>
            <a:r>
              <a:rPr lang="es-CO" sz="1100" dirty="0" err="1" smtClean="0"/>
              <a:t>products</a:t>
            </a:r>
            <a:r>
              <a:rPr lang="es-CO" sz="1100" dirty="0" smtClean="0"/>
              <a:t> </a:t>
            </a:r>
            <a:r>
              <a:rPr lang="es-CO" sz="1100" dirty="0" err="1" smtClean="0"/>
              <a:t>have</a:t>
            </a:r>
            <a:r>
              <a:rPr lang="es-CO" sz="1100" dirty="0" smtClean="0"/>
              <a:t> </a:t>
            </a:r>
            <a:r>
              <a:rPr lang="es-CO" sz="1100" dirty="0" err="1" smtClean="0"/>
              <a:t>been</a:t>
            </a:r>
            <a:r>
              <a:rPr lang="es-CO" sz="1100" dirty="0" smtClean="0"/>
              <a:t> </a:t>
            </a:r>
            <a:r>
              <a:rPr lang="es-CO" sz="1100" dirty="0" err="1" smtClean="0"/>
              <a:t>refined</a:t>
            </a:r>
            <a:r>
              <a:rPr lang="es-CO" sz="1100" dirty="0" smtClean="0"/>
              <a:t> and </a:t>
            </a:r>
            <a:r>
              <a:rPr lang="es-CO" sz="1100" dirty="0" err="1" smtClean="0"/>
              <a:t>enriched</a:t>
            </a:r>
            <a:r>
              <a:rPr lang="es-CO" sz="1100" dirty="0" smtClean="0"/>
              <a:t> </a:t>
            </a:r>
            <a:endParaRPr lang="es-CO" sz="1100" dirty="0"/>
          </a:p>
        </p:txBody>
      </p:sp>
      <p:sp>
        <p:nvSpPr>
          <p:cNvPr id="14" name="Rectangle 13"/>
          <p:cNvSpPr/>
          <p:nvPr/>
        </p:nvSpPr>
        <p:spPr>
          <a:xfrm>
            <a:off x="3416300" y="3214463"/>
            <a:ext cx="2514600" cy="769441"/>
          </a:xfrm>
          <a:prstGeom prst="rect">
            <a:avLst/>
          </a:prstGeom>
          <a:ln w="15875">
            <a:solidFill>
              <a:srgbClr val="FFC000"/>
            </a:solidFill>
          </a:ln>
        </p:spPr>
        <p:txBody>
          <a:bodyPr wrap="square">
            <a:spAutoFit/>
          </a:bodyPr>
          <a:lstStyle/>
          <a:p>
            <a:r>
              <a:rPr lang="es-CO" sz="1100" dirty="0" smtClean="0"/>
              <a:t>2019-2020: </a:t>
            </a:r>
            <a:r>
              <a:rPr lang="es-CO" sz="1100" dirty="0"/>
              <a:t>At </a:t>
            </a:r>
            <a:r>
              <a:rPr lang="es-CO" sz="1100" dirty="0" err="1"/>
              <a:t>least</a:t>
            </a:r>
            <a:r>
              <a:rPr lang="es-CO" sz="1100" dirty="0"/>
              <a:t> 2 global </a:t>
            </a:r>
            <a:r>
              <a:rPr lang="es-CO" sz="1100" dirty="0" err="1"/>
              <a:t>knowledge</a:t>
            </a:r>
            <a:r>
              <a:rPr lang="es-CO" sz="1100" dirty="0"/>
              <a:t> </a:t>
            </a:r>
            <a:r>
              <a:rPr lang="es-CO" sz="1100" dirty="0" err="1"/>
              <a:t>products</a:t>
            </a:r>
            <a:r>
              <a:rPr lang="es-CO" sz="1100" dirty="0"/>
              <a:t> </a:t>
            </a:r>
            <a:r>
              <a:rPr lang="es-CO" sz="1100" dirty="0" err="1"/>
              <a:t>have</a:t>
            </a:r>
            <a:r>
              <a:rPr lang="es-CO" sz="1100" dirty="0"/>
              <a:t> </a:t>
            </a:r>
            <a:r>
              <a:rPr lang="es-CO" sz="1100" dirty="0" err="1"/>
              <a:t>been</a:t>
            </a:r>
            <a:r>
              <a:rPr lang="es-CO" sz="1100" dirty="0"/>
              <a:t> </a:t>
            </a:r>
            <a:r>
              <a:rPr lang="es-CO" sz="1100" dirty="0" err="1" smtClean="0"/>
              <a:t>piloted</a:t>
            </a:r>
            <a:r>
              <a:rPr lang="es-CO" sz="1100" dirty="0" smtClean="0"/>
              <a:t> and </a:t>
            </a:r>
            <a:r>
              <a:rPr lang="es-CO" sz="1100" dirty="0" err="1" smtClean="0"/>
              <a:t>tested</a:t>
            </a:r>
            <a:r>
              <a:rPr lang="es-CO" sz="1100" dirty="0" smtClean="0"/>
              <a:t> </a:t>
            </a:r>
            <a:r>
              <a:rPr lang="es-CO" sz="1100" dirty="0" err="1" smtClean="0"/>
              <a:t>with</a:t>
            </a:r>
            <a:r>
              <a:rPr lang="es-CO" sz="1100" dirty="0" smtClean="0"/>
              <a:t> </a:t>
            </a:r>
            <a:r>
              <a:rPr lang="es-CO" sz="1100" dirty="0" err="1" smtClean="0"/>
              <a:t>potential</a:t>
            </a:r>
            <a:r>
              <a:rPr lang="es-CO" sz="1100" dirty="0" smtClean="0"/>
              <a:t> </a:t>
            </a:r>
            <a:r>
              <a:rPr lang="es-CO" sz="1100" dirty="0" err="1" smtClean="0"/>
              <a:t>end</a:t>
            </a:r>
            <a:r>
              <a:rPr lang="es-CO" sz="1100" dirty="0" smtClean="0"/>
              <a:t> </a:t>
            </a:r>
            <a:r>
              <a:rPr lang="es-CO" sz="1100" dirty="0" err="1" smtClean="0"/>
              <a:t>users</a:t>
            </a:r>
            <a:r>
              <a:rPr lang="es-CO" sz="1100" dirty="0" smtClean="0"/>
              <a:t> at a global </a:t>
            </a:r>
            <a:r>
              <a:rPr lang="es-CO" sz="1100" dirty="0" err="1" smtClean="0"/>
              <a:t>scale</a:t>
            </a:r>
            <a:endParaRPr lang="es-CO" sz="1100" dirty="0"/>
          </a:p>
        </p:txBody>
      </p:sp>
      <p:sp>
        <p:nvSpPr>
          <p:cNvPr id="15" name="Rectangle 14"/>
          <p:cNvSpPr/>
          <p:nvPr/>
        </p:nvSpPr>
        <p:spPr>
          <a:xfrm>
            <a:off x="6324600" y="3206171"/>
            <a:ext cx="2514600" cy="769441"/>
          </a:xfrm>
          <a:prstGeom prst="rect">
            <a:avLst/>
          </a:prstGeom>
          <a:ln w="15875">
            <a:solidFill>
              <a:srgbClr val="FFC000"/>
            </a:solidFill>
          </a:ln>
        </p:spPr>
        <p:txBody>
          <a:bodyPr wrap="square">
            <a:spAutoFit/>
          </a:bodyPr>
          <a:lstStyle/>
          <a:p>
            <a:r>
              <a:rPr lang="es-CO" sz="1100" dirty="0" smtClean="0"/>
              <a:t>2020-2022: </a:t>
            </a:r>
            <a:r>
              <a:rPr lang="es-CO" sz="1100" dirty="0"/>
              <a:t>At </a:t>
            </a:r>
            <a:r>
              <a:rPr lang="es-CO" sz="1100" dirty="0" err="1"/>
              <a:t>least</a:t>
            </a:r>
            <a:r>
              <a:rPr lang="es-CO" sz="1100" dirty="0"/>
              <a:t> 2 global </a:t>
            </a:r>
            <a:r>
              <a:rPr lang="es-CO" sz="1100" dirty="0" err="1"/>
              <a:t>knowledge</a:t>
            </a:r>
            <a:r>
              <a:rPr lang="es-CO" sz="1100" dirty="0"/>
              <a:t> </a:t>
            </a:r>
            <a:r>
              <a:rPr lang="es-CO" sz="1100" dirty="0" err="1"/>
              <a:t>products</a:t>
            </a:r>
            <a:r>
              <a:rPr lang="es-CO" sz="1100" dirty="0"/>
              <a:t> </a:t>
            </a:r>
            <a:r>
              <a:rPr lang="es-CO" sz="1100" dirty="0" smtClean="0"/>
              <a:t>are </a:t>
            </a:r>
            <a:r>
              <a:rPr lang="es-CO" sz="1100" dirty="0" err="1" smtClean="0"/>
              <a:t>being</a:t>
            </a:r>
            <a:r>
              <a:rPr lang="es-CO" sz="1100" dirty="0" smtClean="0"/>
              <a:t> </a:t>
            </a:r>
            <a:r>
              <a:rPr lang="es-CO" sz="1100" dirty="0" err="1" smtClean="0"/>
              <a:t>widely</a:t>
            </a:r>
            <a:r>
              <a:rPr lang="es-CO" sz="1100" dirty="0" smtClean="0"/>
              <a:t> </a:t>
            </a:r>
            <a:r>
              <a:rPr lang="es-CO" sz="1100" dirty="0" err="1" smtClean="0"/>
              <a:t>used</a:t>
            </a:r>
            <a:r>
              <a:rPr lang="es-CO" sz="1100" dirty="0" smtClean="0"/>
              <a:t> </a:t>
            </a:r>
            <a:r>
              <a:rPr lang="es-CO" sz="1100" dirty="0" err="1" smtClean="0"/>
              <a:t>among</a:t>
            </a:r>
            <a:r>
              <a:rPr lang="es-CO" sz="1100" dirty="0" smtClean="0"/>
              <a:t> </a:t>
            </a:r>
            <a:r>
              <a:rPr lang="es-CO" sz="1100" dirty="0" err="1" smtClean="0"/>
              <a:t>different</a:t>
            </a:r>
            <a:r>
              <a:rPr lang="es-CO" sz="1100" dirty="0" smtClean="0"/>
              <a:t> </a:t>
            </a:r>
            <a:r>
              <a:rPr lang="es-CO" sz="1100" dirty="0" err="1" smtClean="0"/>
              <a:t>groups</a:t>
            </a:r>
            <a:r>
              <a:rPr lang="es-CO" sz="1100" dirty="0" smtClean="0"/>
              <a:t> of </a:t>
            </a:r>
            <a:r>
              <a:rPr lang="es-CO" sz="1100" dirty="0" err="1" smtClean="0"/>
              <a:t>end</a:t>
            </a:r>
            <a:r>
              <a:rPr lang="es-CO" sz="1100" dirty="0" smtClean="0"/>
              <a:t> </a:t>
            </a:r>
            <a:r>
              <a:rPr lang="es-CO" sz="1100" dirty="0" err="1" smtClean="0"/>
              <a:t>users</a:t>
            </a:r>
            <a:r>
              <a:rPr lang="es-CO" sz="1100" dirty="0" smtClean="0"/>
              <a:t> </a:t>
            </a:r>
            <a:endParaRPr lang="es-CO" sz="1100" dirty="0"/>
          </a:p>
        </p:txBody>
      </p:sp>
      <p:sp>
        <p:nvSpPr>
          <p:cNvPr id="16" name="Down Arrow 15"/>
          <p:cNvSpPr/>
          <p:nvPr/>
        </p:nvSpPr>
        <p:spPr>
          <a:xfrm>
            <a:off x="1562100" y="2921339"/>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7" name="Down Arrow 16"/>
          <p:cNvSpPr/>
          <p:nvPr/>
        </p:nvSpPr>
        <p:spPr>
          <a:xfrm>
            <a:off x="4564378" y="290100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8" name="Down Arrow 17"/>
          <p:cNvSpPr/>
          <p:nvPr/>
        </p:nvSpPr>
        <p:spPr>
          <a:xfrm>
            <a:off x="7543800" y="290100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9" name="Right Brace 18"/>
          <p:cNvSpPr/>
          <p:nvPr/>
        </p:nvSpPr>
        <p:spPr>
          <a:xfrm rot="5400000">
            <a:off x="4374159" y="427529"/>
            <a:ext cx="531606" cy="769620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0" name="Rounded Rectangle 19"/>
          <p:cNvSpPr/>
          <p:nvPr/>
        </p:nvSpPr>
        <p:spPr>
          <a:xfrm>
            <a:off x="8361299" y="130589"/>
            <a:ext cx="668401" cy="27432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50" b="1" dirty="0"/>
              <a:t>COA 1</a:t>
            </a:r>
          </a:p>
        </p:txBody>
      </p:sp>
      <p:sp>
        <p:nvSpPr>
          <p:cNvPr id="3" name="Text Placeholder 2"/>
          <p:cNvSpPr>
            <a:spLocks noGrp="1"/>
          </p:cNvSpPr>
          <p:nvPr>
            <p:ph type="body" sz="quarter" idx="11"/>
          </p:nvPr>
        </p:nvSpPr>
        <p:spPr>
          <a:xfrm>
            <a:off x="1828800" y="203120"/>
            <a:ext cx="6324600" cy="863680"/>
          </a:xfrm>
        </p:spPr>
        <p:txBody>
          <a:bodyPr/>
          <a:lstStyle/>
          <a:p>
            <a:r>
              <a:rPr lang="en-US" sz="2400" dirty="0"/>
              <a:t>Product line 3: Global knowledge products and tools to allow focused effort on likely feed intervention winners in key </a:t>
            </a:r>
            <a:r>
              <a:rPr lang="en-US" sz="2400" dirty="0" smtClean="0"/>
              <a:t>geographies</a:t>
            </a:r>
            <a:endParaRPr lang="en-US" sz="2400" dirty="0"/>
          </a:p>
        </p:txBody>
      </p:sp>
      <p:sp>
        <p:nvSpPr>
          <p:cNvPr id="7" name="Rectangle 6"/>
          <p:cNvSpPr/>
          <p:nvPr/>
        </p:nvSpPr>
        <p:spPr>
          <a:xfrm>
            <a:off x="3151675" y="1371188"/>
            <a:ext cx="2963375" cy="369332"/>
          </a:xfrm>
          <a:prstGeom prst="rect">
            <a:avLst/>
          </a:prstGeom>
        </p:spPr>
        <p:txBody>
          <a:bodyPr wrap="none">
            <a:spAutoFit/>
          </a:bodyPr>
          <a:lstStyle/>
          <a:p>
            <a:r>
              <a:rPr lang="en-US" dirty="0"/>
              <a:t>A simple Theory of Change</a:t>
            </a:r>
          </a:p>
        </p:txBody>
      </p:sp>
      <p:sp>
        <p:nvSpPr>
          <p:cNvPr id="21" name="Rounded Rectangle 20"/>
          <p:cNvSpPr/>
          <p:nvPr/>
        </p:nvSpPr>
        <p:spPr>
          <a:xfrm>
            <a:off x="791862" y="4751939"/>
            <a:ext cx="7840978" cy="1278731"/>
          </a:xfrm>
          <a:prstGeom prst="roundRect">
            <a:avLst>
              <a:gd name="adj" fmla="val 7707"/>
            </a:avLst>
          </a:prstGeom>
          <a:ln/>
        </p:spPr>
        <p:style>
          <a:lnRef idx="1">
            <a:schemeClr val="accent1"/>
          </a:lnRef>
          <a:fillRef idx="2">
            <a:schemeClr val="accent1"/>
          </a:fillRef>
          <a:effectRef idx="1">
            <a:schemeClr val="accent1"/>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pPr algn="just"/>
            <a:r>
              <a:rPr lang="en-US" sz="1400" dirty="0"/>
              <a:t>Capacity development of research and development partners and service providers (private sector) are using up-to-date technology which is cost effective (accuracy and rapidity). At least 250,000 annual visits to global databases, repositories, interactive tools and maps and the </a:t>
            </a:r>
            <a:r>
              <a:rPr lang="en-US" sz="1400" i="1" dirty="0"/>
              <a:t>Tropical </a:t>
            </a:r>
            <a:r>
              <a:rPr lang="en-US" sz="1400" i="1" dirty="0" smtClean="0"/>
              <a:t>Grasslands-Forrajes </a:t>
            </a:r>
            <a:r>
              <a:rPr lang="en-US" sz="1400" i="1" dirty="0" err="1"/>
              <a:t>Tropicales</a:t>
            </a:r>
            <a:r>
              <a:rPr lang="en-US" sz="1400" i="1" dirty="0"/>
              <a:t> </a:t>
            </a:r>
            <a:r>
              <a:rPr lang="en-US" sz="1400" dirty="0"/>
              <a:t>journal website</a:t>
            </a:r>
            <a:r>
              <a:rPr lang="en-US" sz="1400" dirty="0" smtClean="0"/>
              <a:t>.</a:t>
            </a:r>
            <a:endParaRPr lang="en-US" sz="1400" dirty="0"/>
          </a:p>
        </p:txBody>
      </p:sp>
    </p:spTree>
    <p:extLst>
      <p:ext uri="{BB962C8B-B14F-4D97-AF65-F5344CB8AC3E}">
        <p14:creationId xmlns:p14="http://schemas.microsoft.com/office/powerpoint/2010/main" val="325131512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855" y="4953000"/>
            <a:ext cx="7731456" cy="1107996"/>
          </a:xfrm>
          <a:prstGeom prst="rect">
            <a:avLst/>
          </a:prstGeom>
          <a:noFill/>
          <a:ln>
            <a:solidFill>
              <a:schemeClr val="accent1"/>
            </a:solidFill>
          </a:ln>
        </p:spPr>
        <p:txBody>
          <a:bodyPr wrap="square" rtlCol="0">
            <a:spAutoFit/>
          </a:bodyPr>
          <a:lstStyle/>
          <a:p>
            <a:r>
              <a:rPr lang="en-US" b="1" dirty="0"/>
              <a:t>What we learned: </a:t>
            </a:r>
            <a:r>
              <a:rPr lang="en-US" sz="1600" dirty="0" smtClean="0"/>
              <a:t>Cluster 1 needs to link with Cluster 4 and the technology Clusters 2 and 3 in order to inform on the priorities for technology development and scaling</a:t>
            </a:r>
            <a:r>
              <a:rPr lang="en-US" sz="1600" dirty="0"/>
              <a:t>. We </a:t>
            </a:r>
            <a:r>
              <a:rPr lang="en-US" sz="1600" dirty="0" smtClean="0"/>
              <a:t>see a continued need for </a:t>
            </a:r>
            <a:r>
              <a:rPr lang="en-US" sz="1600" dirty="0"/>
              <a:t>refining our prioritization and assessment tools in 2018 for being able to pilot and test them from 2019 onwards.</a:t>
            </a:r>
            <a:endParaRPr lang="en-US" sz="1600" dirty="0" smtClean="0"/>
          </a:p>
        </p:txBody>
      </p:sp>
      <p:graphicFrame>
        <p:nvGraphicFramePr>
          <p:cNvPr id="9" name="Table 8"/>
          <p:cNvGraphicFramePr>
            <a:graphicFrameLocks noGrp="1"/>
          </p:cNvGraphicFramePr>
          <p:nvPr>
            <p:extLst>
              <p:ext uri="{D42A27DB-BD31-4B8C-83A1-F6EECF244321}">
                <p14:modId xmlns:p14="http://schemas.microsoft.com/office/powerpoint/2010/main" val="307798824"/>
              </p:ext>
            </p:extLst>
          </p:nvPr>
        </p:nvGraphicFramePr>
        <p:xfrm>
          <a:off x="304800" y="1524000"/>
          <a:ext cx="8472896" cy="2804160"/>
        </p:xfrm>
        <a:graphic>
          <a:graphicData uri="http://schemas.openxmlformats.org/drawingml/2006/table">
            <a:tbl>
              <a:tblPr firstRow="1" firstCol="1">
                <a:tableStyleId>{793D81CF-94F2-401A-BA57-92F5A7B2D0C5}</a:tableStyleId>
              </a:tblPr>
              <a:tblGrid>
                <a:gridCol w="2605496"/>
                <a:gridCol w="3886200"/>
                <a:gridCol w="685800"/>
                <a:gridCol w="773211"/>
                <a:gridCol w="522189"/>
              </a:tblGrid>
              <a:tr h="233070">
                <a:tc>
                  <a:txBody>
                    <a:bodyPr/>
                    <a:lstStyle/>
                    <a:p>
                      <a:pPr algn="l" fontAlgn="ctr"/>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14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chemeClr val="tx1">
                        <a:lumMod val="65000"/>
                        <a:lumOff val="35000"/>
                      </a:schemeClr>
                    </a:solidFill>
                  </a:tcPr>
                </a:tc>
                <a:tc>
                  <a:txBody>
                    <a:bodyPr/>
                    <a:lstStyle/>
                    <a:p>
                      <a:pPr algn="l" fontAlgn="ctr"/>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14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chemeClr val="tx1">
                        <a:lumMod val="65000"/>
                        <a:lumOff val="35000"/>
                      </a:schemeClr>
                    </a:solidFill>
                  </a:tcPr>
                </a:tc>
                <a:tc>
                  <a:txBody>
                    <a:bodyPr/>
                    <a:lstStyle/>
                    <a:p>
                      <a:pPr algn="ctr" fontAlgn="ctr"/>
                      <a:r>
                        <a:rPr lang="en-US" sz="14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14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chemeClr val="tx1">
                        <a:lumMod val="65000"/>
                        <a:lumOff val="35000"/>
                      </a:schemeClr>
                    </a:solidFill>
                  </a:tcPr>
                </a:tc>
                <a:tc>
                  <a:txBody>
                    <a:bodyPr/>
                    <a:lstStyle/>
                    <a:p>
                      <a:pPr algn="ctr" fontAlgn="ctr"/>
                      <a:r>
                        <a:rPr lang="en-US" sz="14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14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chemeClr val="tx1">
                        <a:lumMod val="65000"/>
                        <a:lumOff val="35000"/>
                      </a:schemeClr>
                    </a:solidFill>
                  </a:tcPr>
                </a:tc>
                <a:tc>
                  <a:txBody>
                    <a:bodyPr/>
                    <a:lstStyle/>
                    <a:p>
                      <a:pPr algn="ctr" fontAlgn="ctr"/>
                      <a:r>
                        <a:rPr lang="en-US" sz="14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14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chemeClr val="tx1">
                        <a:lumMod val="65000"/>
                        <a:lumOff val="35000"/>
                      </a:schemeClr>
                    </a:solidFill>
                  </a:tcPr>
                </a:tc>
              </a:tr>
              <a:tr h="269891">
                <a:tc rowSpan="3">
                  <a:txBody>
                    <a:bodyPr/>
                    <a:lstStyle/>
                    <a:p>
                      <a:pPr algn="l" fontAlgn="ctr"/>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3.1.1: Refined local, national and regional feed supply and demand analysis and option tools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l" fontAlgn="t"/>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Feed demand scenario for specific locations</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rgbClr val="00B050"/>
                    </a:solidFill>
                  </a:tcP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269891">
                <a:tc vMerge="1">
                  <a:txBody>
                    <a:bodyPr/>
                    <a:lstStyle/>
                    <a:p>
                      <a:endParaRPr lang="en-US"/>
                    </a:p>
                  </a:txBody>
                  <a:tcPr/>
                </a:tc>
                <a:tc>
                  <a:txBody>
                    <a:bodyPr/>
                    <a:lstStyle/>
                    <a:p>
                      <a:pPr algn="l" fontAlgn="t"/>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3 issues of the </a:t>
                      </a:r>
                      <a:r>
                        <a:rPr lang="en-US" sz="1400" i="1"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Tropical </a:t>
                      </a:r>
                      <a:r>
                        <a:rPr lang="en-US" sz="14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Grasslands-Forrajes </a:t>
                      </a:r>
                      <a:r>
                        <a:rPr lang="en-US" sz="14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Tropicales</a:t>
                      </a:r>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4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Online Journal </a:t>
                      </a:r>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published</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rgbClr val="00B050"/>
                    </a:solidFill>
                  </a:tcP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chemeClr val="bg1"/>
                    </a:solidFill>
                  </a:tcP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269891">
                <a:tc vMerge="1">
                  <a:txBody>
                    <a:bodyPr/>
                    <a:lstStyle/>
                    <a:p>
                      <a:endParaRPr lang="en-US"/>
                    </a:p>
                  </a:txBody>
                  <a:tcPr/>
                </a:tc>
                <a:tc>
                  <a:txBody>
                    <a:bodyPr/>
                    <a:lstStyle/>
                    <a:p>
                      <a:pPr algn="l" fontAlgn="t"/>
                      <a:r>
                        <a:rPr lang="en-US" sz="14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 Contribution to legume CHOICE tool documented</a:t>
                      </a:r>
                      <a:endParaRPr lang="en-US" sz="14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rgbClr val="00B050"/>
                    </a:solidFill>
                  </a:tcP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b"/>
                      <a:r>
                        <a:rPr lang="en-US" sz="14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279679">
                <a:tc>
                  <a:txBody>
                    <a:bodyPr/>
                    <a:lstStyle/>
                    <a:p>
                      <a:pPr algn="l" fontAlgn="b"/>
                      <a:r>
                        <a:rPr lang="en-US" sz="14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3.1.2: </a:t>
                      </a:r>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Knowledge updating: New equations for stationary and mobile NIRS integrated into platform for Colombia and Ethiopia.</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l" fontAlgn="t"/>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New equations for stationary and mobile NIRS; mobile </a:t>
                      </a:r>
                      <a:r>
                        <a:rPr lang="en-US" sz="14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Nirs</a:t>
                      </a:r>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explored for Ethiopia (diversity of feed stuff) and Colombia (forage breeding)</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rgbClr val="FFC000"/>
                    </a:solidFill>
                  </a:tcPr>
                </a:tc>
                <a:tc>
                  <a:txBody>
                    <a:bodyPr/>
                    <a:lstStyle/>
                    <a:p>
                      <a:pPr algn="ctr" fontAlgn="b"/>
                      <a:r>
                        <a:rPr lang="en-US" sz="14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bl>
          </a:graphicData>
        </a:graphic>
      </p:graphicFrame>
      <p:sp>
        <p:nvSpPr>
          <p:cNvPr id="6" name="Text Placeholder 1"/>
          <p:cNvSpPr txBox="1">
            <a:spLocks/>
          </p:cNvSpPr>
          <p:nvPr/>
        </p:nvSpPr>
        <p:spPr>
          <a:xfrm>
            <a:off x="1703294" y="74979"/>
            <a:ext cx="7239000" cy="11430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solidFill>
                  <a:srgbClr val="C00000"/>
                </a:solidFill>
              </a:rPr>
              <a:t>CoA 1</a:t>
            </a:r>
            <a:r>
              <a:rPr lang="en-US" dirty="0">
                <a:solidFill>
                  <a:srgbClr val="C00000"/>
                </a:solidFill>
              </a:rPr>
              <a:t>: </a:t>
            </a:r>
            <a:r>
              <a:rPr lang="en-US" sz="2000" dirty="0"/>
              <a:t>Diagnosis of feed constraints and opportunities and development of decision-support tools for prioritizing and targeting feed and forage </a:t>
            </a:r>
            <a:r>
              <a:rPr lang="en-US" sz="2000" dirty="0" smtClean="0"/>
              <a:t>interventions</a:t>
            </a:r>
            <a:endParaRPr lang="en-US" dirty="0"/>
          </a:p>
        </p:txBody>
      </p:sp>
    </p:spTree>
    <p:extLst>
      <p:ext uri="{BB962C8B-B14F-4D97-AF65-F5344CB8AC3E}">
        <p14:creationId xmlns:p14="http://schemas.microsoft.com/office/powerpoint/2010/main" val="199836281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txBox="1">
            <a:spLocks/>
          </p:cNvSpPr>
          <p:nvPr/>
        </p:nvSpPr>
        <p:spPr>
          <a:xfrm>
            <a:off x="1828800" y="650402"/>
            <a:ext cx="2686326" cy="412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smtClean="0"/>
              <a:t>FEAST components</a:t>
            </a: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79551" y="1985504"/>
            <a:ext cx="2905034" cy="2018433"/>
          </a:xfrm>
          <a:prstGeom prst="rect">
            <a:avLst/>
          </a:prstGeom>
        </p:spPr>
      </p:pic>
      <p:pic>
        <p:nvPicPr>
          <p:cNvPr id="6" name="Content Placeholder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61451">
            <a:off x="1185340" y="1811550"/>
            <a:ext cx="1245928" cy="1761926"/>
          </a:xfrm>
          <a:prstGeom prst="rect">
            <a:avLst/>
          </a:prstGeom>
          <a:ln>
            <a:solidFill>
              <a:schemeClr val="accent1"/>
            </a:solidFill>
          </a:ln>
          <a:effectLst>
            <a:outerShdw blurRad="50800" dist="38100" dir="2700000" algn="tl" rotWithShape="0">
              <a:prstClr val="black">
                <a:alpha val="40000"/>
              </a:prstClr>
            </a:outerShdw>
          </a:effectLst>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989878">
            <a:off x="2320988" y="1797269"/>
            <a:ext cx="1240991" cy="1754427"/>
          </a:xfrm>
          <a:prstGeom prst="rect">
            <a:avLst/>
          </a:prstGeom>
          <a:ln>
            <a:solidFill>
              <a:schemeClr val="accent1"/>
            </a:solidFill>
          </a:ln>
          <a:effectLst>
            <a:outerShdw blurRad="50800" dist="38100" dir="2700000" algn="tl" rotWithShape="0">
              <a:prstClr val="black">
                <a:alpha val="40000"/>
              </a:prstClr>
            </a:outerShdw>
          </a:effectLst>
        </p:spPr>
      </p:pic>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985799">
            <a:off x="1672289" y="4417359"/>
            <a:ext cx="1487732" cy="2096686"/>
          </a:xfrm>
          <a:prstGeom prst="rect">
            <a:avLst/>
          </a:prstGeom>
        </p:spPr>
      </p:pic>
      <p:pic>
        <p:nvPicPr>
          <p:cNvPr id="9" name="Picture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7594">
            <a:off x="451687" y="4354577"/>
            <a:ext cx="1488875" cy="2096686"/>
          </a:xfrm>
          <a:prstGeom prst="rect">
            <a:avLst/>
          </a:prstGeom>
        </p:spPr>
      </p:pic>
      <p:pic>
        <p:nvPicPr>
          <p:cNvPr id="10" name="Picture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643631">
            <a:off x="2693044" y="4485280"/>
            <a:ext cx="1435969" cy="2028344"/>
          </a:xfrm>
          <a:prstGeom prst="rect">
            <a:avLst/>
          </a:prstGeom>
          <a:ln>
            <a:solidFill>
              <a:schemeClr val="tx1"/>
            </a:solidFill>
          </a:ln>
        </p:spPr>
      </p:pic>
      <p:sp>
        <p:nvSpPr>
          <p:cNvPr id="11" name="TextBox 10"/>
          <p:cNvSpPr txBox="1"/>
          <p:nvPr/>
        </p:nvSpPr>
        <p:spPr>
          <a:xfrm>
            <a:off x="458093" y="1239362"/>
            <a:ext cx="3727944" cy="369332"/>
          </a:xfrm>
          <a:prstGeom prst="rect">
            <a:avLst/>
          </a:prstGeom>
          <a:noFill/>
        </p:spPr>
        <p:txBody>
          <a:bodyPr wrap="none" rtlCol="0">
            <a:spAutoFit/>
          </a:bodyPr>
          <a:lstStyle/>
          <a:p>
            <a:r>
              <a:rPr lang="en-US" dirty="0"/>
              <a:t>Question guide and household survey</a:t>
            </a:r>
          </a:p>
        </p:txBody>
      </p:sp>
      <p:sp>
        <p:nvSpPr>
          <p:cNvPr id="12" name="TextBox 11"/>
          <p:cNvSpPr txBox="1"/>
          <p:nvPr/>
        </p:nvSpPr>
        <p:spPr>
          <a:xfrm>
            <a:off x="4979551" y="1549308"/>
            <a:ext cx="1027717" cy="369332"/>
          </a:xfrm>
          <a:prstGeom prst="rect">
            <a:avLst/>
          </a:prstGeom>
          <a:noFill/>
        </p:spPr>
        <p:txBody>
          <a:bodyPr wrap="none" rtlCol="0">
            <a:spAutoFit/>
          </a:bodyPr>
          <a:lstStyle/>
          <a:p>
            <a:r>
              <a:rPr lang="en-US" dirty="0"/>
              <a:t>Data app</a:t>
            </a:r>
          </a:p>
        </p:txBody>
      </p:sp>
      <p:sp>
        <p:nvSpPr>
          <p:cNvPr id="13" name="TextBox 12"/>
          <p:cNvSpPr txBox="1"/>
          <p:nvPr/>
        </p:nvSpPr>
        <p:spPr>
          <a:xfrm>
            <a:off x="349241" y="3809545"/>
            <a:ext cx="2409890" cy="369332"/>
          </a:xfrm>
          <a:prstGeom prst="rect">
            <a:avLst/>
          </a:prstGeom>
          <a:noFill/>
        </p:spPr>
        <p:txBody>
          <a:bodyPr wrap="none" rtlCol="0">
            <a:spAutoFit/>
          </a:bodyPr>
          <a:lstStyle/>
          <a:p>
            <a:r>
              <a:rPr lang="en-US" dirty="0"/>
              <a:t>Intervention fact sheets</a:t>
            </a:r>
          </a:p>
        </p:txBody>
      </p:sp>
      <p:sp>
        <p:nvSpPr>
          <p:cNvPr id="14" name="TextBox 13"/>
          <p:cNvSpPr txBox="1"/>
          <p:nvPr/>
        </p:nvSpPr>
        <p:spPr>
          <a:xfrm>
            <a:off x="4979551" y="4070801"/>
            <a:ext cx="2272353" cy="369332"/>
          </a:xfrm>
          <a:prstGeom prst="rect">
            <a:avLst/>
          </a:prstGeom>
          <a:noFill/>
        </p:spPr>
        <p:txBody>
          <a:bodyPr wrap="none" rtlCol="0">
            <a:spAutoFit/>
          </a:bodyPr>
          <a:lstStyle/>
          <a:p>
            <a:r>
              <a:rPr lang="en-US" dirty="0"/>
              <a:t>Global data repository</a:t>
            </a:r>
          </a:p>
        </p:txBody>
      </p:sp>
      <p:pic>
        <p:nvPicPr>
          <p:cNvPr id="15" name="Picture 14">
            <a:extLst>
              <a:ext uri="{FF2B5EF4-FFF2-40B4-BE49-F238E27FC236}">
                <a16:creationId xmlns="" xmlns:a16="http://schemas.microsoft.com/office/drawing/2014/main" id="{4C12AB47-BBFB-40AC-9EBB-AD253235778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79551" y="4506996"/>
            <a:ext cx="2999323" cy="1687119"/>
          </a:xfrm>
          <a:prstGeom prst="rect">
            <a:avLst/>
          </a:prstGeom>
        </p:spPr>
      </p:pic>
      <p:sp>
        <p:nvSpPr>
          <p:cNvPr id="2" name="Text Placeholder 1"/>
          <p:cNvSpPr>
            <a:spLocks noGrp="1"/>
          </p:cNvSpPr>
          <p:nvPr>
            <p:ph type="body" sz="quarter" idx="11"/>
          </p:nvPr>
        </p:nvSpPr>
        <p:spPr>
          <a:xfrm>
            <a:off x="1828800" y="203120"/>
            <a:ext cx="7086600" cy="504150"/>
          </a:xfrm>
        </p:spPr>
        <p:txBody>
          <a:bodyPr/>
          <a:lstStyle/>
          <a:p>
            <a:r>
              <a:rPr lang="en-US" dirty="0"/>
              <a:t>Research Highlights 2017 – CoA </a:t>
            </a:r>
            <a:r>
              <a:rPr lang="en-US" dirty="0" smtClean="0"/>
              <a:t>1</a:t>
            </a:r>
            <a:endParaRPr lang="en-US" dirty="0"/>
          </a:p>
        </p:txBody>
      </p:sp>
    </p:spTree>
    <p:extLst>
      <p:ext uri="{BB962C8B-B14F-4D97-AF65-F5344CB8AC3E}">
        <p14:creationId xmlns:p14="http://schemas.microsoft.com/office/powerpoint/2010/main" val="2701095087"/>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a:xfrm>
            <a:off x="1703294" y="74979"/>
            <a:ext cx="7239000" cy="11430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solidFill>
                  <a:srgbClr val="C00000"/>
                </a:solidFill>
              </a:rPr>
              <a:t>CoA 1</a:t>
            </a:r>
            <a:r>
              <a:rPr lang="en-US" dirty="0">
                <a:solidFill>
                  <a:srgbClr val="C00000"/>
                </a:solidFill>
              </a:rPr>
              <a:t>: </a:t>
            </a:r>
            <a:r>
              <a:rPr lang="en-US" sz="2000" dirty="0"/>
              <a:t>Diagnosis of feed constraints and opportunities and development of decision-support tools for prioritizing and targeting feed and forage </a:t>
            </a:r>
            <a:r>
              <a:rPr lang="en-US" sz="2000" dirty="0" smtClean="0"/>
              <a:t>interventions</a:t>
            </a:r>
            <a:endParaRPr lang="en-US" dirty="0"/>
          </a:p>
        </p:txBody>
      </p:sp>
      <p:sp>
        <p:nvSpPr>
          <p:cNvPr id="7" name="TextBox 6"/>
          <p:cNvSpPr txBox="1"/>
          <p:nvPr/>
        </p:nvSpPr>
        <p:spPr>
          <a:xfrm>
            <a:off x="300318" y="5209282"/>
            <a:ext cx="8615082" cy="1107996"/>
          </a:xfrm>
          <a:prstGeom prst="rect">
            <a:avLst/>
          </a:prstGeom>
          <a:noFill/>
          <a:ln>
            <a:solidFill>
              <a:schemeClr val="accent1"/>
            </a:solidFill>
          </a:ln>
        </p:spPr>
        <p:txBody>
          <a:bodyPr wrap="square" rtlCol="0">
            <a:spAutoFit/>
          </a:bodyPr>
          <a:lstStyle/>
          <a:p>
            <a:r>
              <a:rPr lang="en-US" sz="1600" b="1" dirty="0"/>
              <a:t>How it builds on what we learned: </a:t>
            </a:r>
            <a:r>
              <a:rPr lang="en-US" sz="1600" dirty="0"/>
              <a:t>Our focus on the development of tools </a:t>
            </a:r>
            <a:r>
              <a:rPr lang="en-US" sz="1600" dirty="0" smtClean="0"/>
              <a:t>is </a:t>
            </a:r>
            <a:r>
              <a:rPr lang="en-US" sz="1600" dirty="0"/>
              <a:t>shifted towards the assessment and prioritization of interventions at different levels (on-farm, large-scale, global) with the aim to inform technology development under Clusters 2 and 3 and scaling approach development under Cluster 4</a:t>
            </a:r>
            <a:r>
              <a:rPr lang="en-US" sz="1600" dirty="0" smtClean="0"/>
              <a:t>. Research lines have been adapted accordingly.</a:t>
            </a:r>
            <a:endParaRPr lang="en-US" sz="1600" dirty="0"/>
          </a:p>
        </p:txBody>
      </p:sp>
      <p:graphicFrame>
        <p:nvGraphicFramePr>
          <p:cNvPr id="11" name="Table 10"/>
          <p:cNvGraphicFramePr>
            <a:graphicFrameLocks noGrp="1"/>
          </p:cNvGraphicFramePr>
          <p:nvPr>
            <p:extLst>
              <p:ext uri="{D42A27DB-BD31-4B8C-83A1-F6EECF244321}">
                <p14:modId xmlns:p14="http://schemas.microsoft.com/office/powerpoint/2010/main" val="1994369219"/>
              </p:ext>
            </p:extLst>
          </p:nvPr>
        </p:nvGraphicFramePr>
        <p:xfrm>
          <a:off x="300318" y="1342696"/>
          <a:ext cx="8615082" cy="3741869"/>
        </p:xfrm>
        <a:graphic>
          <a:graphicData uri="http://schemas.openxmlformats.org/drawingml/2006/table">
            <a:tbl>
              <a:tblPr firstRow="1" firstCol="1" bandRow="1">
                <a:tableStyleId>{B301B821-A1FF-4177-AEE7-76D212191A09}</a:tableStyleId>
              </a:tblPr>
              <a:tblGrid>
                <a:gridCol w="2623683"/>
                <a:gridCol w="5076999"/>
                <a:gridCol w="914400"/>
              </a:tblGrid>
              <a:tr h="242989">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Major research lines for the 6 years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ct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Budget</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1029131">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Facilitating on-farm feed assessment and prioritization with local partners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342900" indent="-342900" algn="l" fontAlgn="t">
                        <a:buFont typeface="+mj-lt"/>
                        <a:buAutoNum type="arabicPeriod"/>
                      </a:pP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Map</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link and create a </a:t>
                      </a:r>
                      <a:r>
                        <a:rPr lang="en-US" sz="10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CoP</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around actual and potential NIRS providers and customers in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Ethiopia</a:t>
                      </a:r>
                    </a:p>
                    <a:p>
                      <a:pPr marL="342900" indent="-342900" algn="l" fontAlgn="t">
                        <a:buFont typeface="+mj-lt"/>
                        <a:buAutoNum type="arabicPeriod"/>
                      </a:pP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Develop </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and employ low cost mobile NIRS devices with backward linkages to stationary NIRS systems in Ethiopia and for breeding in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Colombia</a:t>
                      </a:r>
                    </a:p>
                    <a:p>
                      <a:pPr marL="342900" indent="-342900" algn="l" fontAlgn="t">
                        <a:buFont typeface="+mj-lt"/>
                        <a:buAutoNum type="arabicPeriod"/>
                      </a:pP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FEAST </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used a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diagnostic </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and interventionist tool in large scale fodder projects in in Malawi and India and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is </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impact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assessed     </a:t>
                      </a:r>
                    </a:p>
                    <a:p>
                      <a:pPr marL="342900" indent="-342900" algn="l" fontAlgn="t">
                        <a:buFont typeface="+mj-lt"/>
                        <a:buAutoNum type="arabicPeriod"/>
                      </a:pPr>
                      <a:r>
                        <a:rPr lang="en-US" sz="1000"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Genderized</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FEAST app ready for use        </a:t>
                      </a:r>
                      <a:endParaRPr lang="en-US" sz="10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0" indent="0" algn="l" fontAlgn="t">
                        <a:buFont typeface="+mj-lt"/>
                        <a:buNone/>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81k</a:t>
                      </a:r>
                    </a:p>
                    <a:p>
                      <a:pPr marL="0" indent="0" algn="l" fontAlgn="t">
                        <a:buFont typeface="+mj-lt"/>
                        <a:buNone/>
                      </a:pPr>
                      <a:endPar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360</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714674">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Developing large-scale feed assessments to support decision making and prioritization at national level</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342900" indent="-342900" algn="l" fontAlgn="t">
                        <a:buFont typeface="+mj-lt"/>
                        <a:buAutoNum type="arabicPeriod"/>
                      </a:pP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Interactive </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supply-demand tool for Ethiopia build from </a:t>
                      </a:r>
                      <a:r>
                        <a:rPr lang="en-US" sz="10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Woreda</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(District) level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upwards</a:t>
                      </a:r>
                    </a:p>
                    <a:p>
                      <a:pPr marL="342900" indent="-342900" algn="l" fontAlgn="t">
                        <a:buFont typeface="+mj-lt"/>
                        <a:buAutoNum type="arabicPeriod"/>
                      </a:pPr>
                      <a:r>
                        <a:rPr lang="en-US" sz="10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Ge+P11neric interactive feed supply-demand tool capable of operating on secondary data sets from diverse countries </a:t>
                      </a:r>
                      <a:br>
                        <a:rPr lang="en-US" sz="10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br>
                      <a:r>
                        <a:rPr lang="en-US" sz="10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+P13</a:t>
                      </a:r>
                    </a:p>
                  </a:txBody>
                  <a:tcPr anchor="ctr"/>
                </a:tc>
                <a:tc>
                  <a:txBody>
                    <a:bodyPr/>
                    <a:lstStyle/>
                    <a:p>
                      <a:pPr marL="0" indent="0" algn="l" fontAlgn="t">
                        <a:buFont typeface="+mj-lt"/>
                        <a:buNone/>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42k</a:t>
                      </a:r>
                    </a:p>
                    <a:p>
                      <a:pPr marL="0" indent="0" algn="l" fontAlgn="t">
                        <a:buFont typeface="+mj-lt"/>
                        <a:buNone/>
                      </a:pPr>
                      <a:endPar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360</a:t>
                      </a:r>
                    </a:p>
                  </a:txBody>
                  <a:tcPr anchor="ctr"/>
                </a:tc>
              </a:tr>
              <a:tr h="1471109">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Global knowledge products and tools to allow focused effort on likely feed intervention winners in key geographies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342900" indent="-342900" algn="l" fontAlgn="t">
                        <a:buFont typeface="+mj-lt"/>
                        <a:buAutoNum type="arabicPeriod"/>
                      </a:pP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Beta </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version of </a:t>
                      </a:r>
                      <a:r>
                        <a:rPr lang="en-US" sz="10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SoFT</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available for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testing</a:t>
                      </a:r>
                    </a:p>
                    <a:p>
                      <a:pPr marL="342900" indent="-342900" algn="l" fontAlgn="t">
                        <a:buFont typeface="+mj-lt"/>
                        <a:buAutoNum type="arabicPeriod"/>
                      </a:pP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Global </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assessment of future hotspots for Napier grass based on global data layers for future climate, market access and livestock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density</a:t>
                      </a:r>
                    </a:p>
                    <a:p>
                      <a:pPr marL="342900" indent="-342900" algn="l" fontAlgn="t">
                        <a:buFont typeface="+mj-lt"/>
                        <a:buAutoNum type="arabicPeriod"/>
                      </a:pP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3 </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Issues of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TGFT</a:t>
                      </a:r>
                    </a:p>
                    <a:p>
                      <a:pPr marL="342900" indent="-342900" algn="l" fontAlgn="t">
                        <a:buFont typeface="+mj-lt"/>
                        <a:buAutoNum type="arabicPeriod"/>
                      </a:pP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Non-destructive </a:t>
                      </a:r>
                      <a:r>
                        <a:rPr lang="en-US" sz="10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digital vegetation charting techniques for global use in rangelands, shrubs and agronomy ready for developed; tested in WANA </a:t>
                      </a:r>
                      <a:r>
                        <a:rPr lang="en-US" sz="10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region</a:t>
                      </a:r>
                    </a:p>
                    <a:p>
                      <a:pPr marL="342900" indent="-342900" algn="l" fontAlgn="t">
                        <a:buFont typeface="+mj-lt"/>
                        <a:buAutoNum type="arabicPeriod"/>
                      </a:pPr>
                      <a:r>
                        <a:rPr lang="en-US" sz="10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Global assessment of future hotspots for 2 case study feed interventions based on relevant global data layers</a:t>
                      </a:r>
                    </a:p>
                    <a:p>
                      <a:pPr marL="342900" indent="-342900" algn="l" fontAlgn="t">
                        <a:buFont typeface="+mj-lt"/>
                        <a:buAutoNum type="arabicPeriod"/>
                      </a:pPr>
                      <a:r>
                        <a:rPr lang="en-US" sz="10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Update of TGFT website to make it more user friendly</a:t>
                      </a:r>
                    </a:p>
                  </a:txBody>
                  <a:tcPr anchor="ctr"/>
                </a:tc>
                <a:tc>
                  <a:txBody>
                    <a:bodyPr/>
                    <a:lstStyle/>
                    <a:p>
                      <a:pPr marL="0" indent="0" algn="l" fontAlgn="t">
                        <a:buFont typeface="+mj-lt"/>
                        <a:buNone/>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92k</a:t>
                      </a:r>
                    </a:p>
                    <a:p>
                      <a:pPr marL="0" indent="0" algn="l" fontAlgn="t">
                        <a:buFont typeface="+mj-lt"/>
                        <a:buNone/>
                      </a:pPr>
                      <a:endPar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a:t>
                      </a:r>
                    </a:p>
                    <a:p>
                      <a:pPr marL="0" indent="0" algn="l" fontAlgn="t">
                        <a:buFont typeface="+mj-lt"/>
                        <a:buNone/>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143k</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bl>
          </a:graphicData>
        </a:graphic>
      </p:graphicFrame>
    </p:spTree>
    <p:extLst>
      <p:ext uri="{BB962C8B-B14F-4D97-AF65-F5344CB8AC3E}">
        <p14:creationId xmlns:p14="http://schemas.microsoft.com/office/powerpoint/2010/main" val="11360660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lnSpcReduction="10000"/>
          </a:bodyPr>
          <a:lstStyle/>
          <a:p>
            <a:pPr algn="l"/>
            <a:r>
              <a:rPr lang="en-US" dirty="0" smtClean="0"/>
              <a:t>Key FP Bilateral Projects and W1/2 per CoA</a:t>
            </a:r>
            <a:endParaRPr lang="es-CO" dirty="0"/>
          </a:p>
        </p:txBody>
      </p:sp>
      <p:sp>
        <p:nvSpPr>
          <p:cNvPr id="4" name="Rounded Rectangle 3"/>
          <p:cNvSpPr/>
          <p:nvPr/>
        </p:nvSpPr>
        <p:spPr>
          <a:xfrm>
            <a:off x="210064" y="2872240"/>
            <a:ext cx="2057400" cy="2614160"/>
          </a:xfrm>
          <a:prstGeom prst="roundRect">
            <a:avLst>
              <a:gd name="adj" fmla="val 3229"/>
            </a:avLst>
          </a:prstGeom>
          <a:noFill/>
          <a:ln>
            <a:noFill/>
          </a:ln>
        </p:spPr>
        <p:style>
          <a:lnRef idx="1">
            <a:schemeClr val="accent1"/>
          </a:lnRef>
          <a:fillRef idx="2">
            <a:schemeClr val="accent1"/>
          </a:fillRef>
          <a:effectRef idx="1">
            <a:schemeClr val="accent1"/>
          </a:effectRef>
          <a:fontRef idx="minor">
            <a:schemeClr val="dk1"/>
          </a:fontRef>
        </p:style>
        <p:txBody>
          <a:bodyPr lIns="0" rIns="0" rtlCol="0" anchor="t"/>
          <a:lstStyle/>
          <a:p>
            <a:pPr marL="137160" indent="-137160">
              <a:buClr>
                <a:schemeClr val="accent1"/>
              </a:buClr>
              <a:buFont typeface="Arial" panose="020B0604020202020204" pitchFamily="34" charset="0"/>
              <a:buChar char="•"/>
            </a:pPr>
            <a:endParaRPr lang="en-US"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Rounded Rectangle 4"/>
          <p:cNvSpPr/>
          <p:nvPr/>
        </p:nvSpPr>
        <p:spPr>
          <a:xfrm>
            <a:off x="2392061" y="2872240"/>
            <a:ext cx="2057400" cy="2614160"/>
          </a:xfrm>
          <a:prstGeom prst="roundRect">
            <a:avLst>
              <a:gd name="adj" fmla="val 3229"/>
            </a:avLst>
          </a:prstGeom>
          <a:noFill/>
          <a:ln>
            <a:noFill/>
          </a:ln>
        </p:spPr>
        <p:style>
          <a:lnRef idx="1">
            <a:schemeClr val="accent2"/>
          </a:lnRef>
          <a:fillRef idx="2">
            <a:schemeClr val="accent2"/>
          </a:fillRef>
          <a:effectRef idx="1">
            <a:schemeClr val="accent2"/>
          </a:effectRef>
          <a:fontRef idx="minor">
            <a:schemeClr val="dk1"/>
          </a:fontRef>
        </p:style>
        <p:txBody>
          <a:bodyPr lIns="0" rIns="0" rtlCol="0" anchor="t"/>
          <a:lstStyle/>
          <a:p>
            <a:pPr marL="137160" indent="-137160">
              <a:buClr>
                <a:srgbClr val="C00000"/>
              </a:buClr>
              <a:buFont typeface="Arial" panose="020B0604020202020204" pitchFamily="34" charset="0"/>
              <a:buChar char="•"/>
            </a:pPr>
            <a:endParaRPr lang="en-US"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ounded Rectangle 6"/>
          <p:cNvSpPr/>
          <p:nvPr/>
        </p:nvSpPr>
        <p:spPr>
          <a:xfrm>
            <a:off x="6756057" y="2872240"/>
            <a:ext cx="2057400" cy="2614160"/>
          </a:xfrm>
          <a:prstGeom prst="roundRect">
            <a:avLst>
              <a:gd name="adj" fmla="val 3229"/>
            </a:avLst>
          </a:prstGeom>
          <a:noFill/>
          <a:ln>
            <a:noFill/>
          </a:ln>
        </p:spPr>
        <p:style>
          <a:lnRef idx="1">
            <a:schemeClr val="accent6"/>
          </a:lnRef>
          <a:fillRef idx="2">
            <a:schemeClr val="accent6"/>
          </a:fillRef>
          <a:effectRef idx="1">
            <a:schemeClr val="accent6"/>
          </a:effectRef>
          <a:fontRef idx="minor">
            <a:schemeClr val="dk1"/>
          </a:fontRef>
        </p:style>
        <p:txBody>
          <a:bodyPr lIns="0" rIns="0" rtlCol="0" anchor="t"/>
          <a:lstStyle/>
          <a:p>
            <a:pPr marL="137160" indent="-137160">
              <a:buClr>
                <a:schemeClr val="accent6"/>
              </a:buClr>
              <a:buFont typeface="Arial" panose="020B0604020202020204" pitchFamily="34" charset="0"/>
              <a:buChar char="•"/>
            </a:pPr>
            <a:endParaRPr lang="es-CO"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Rounded Rectangle 7"/>
          <p:cNvSpPr/>
          <p:nvPr/>
        </p:nvSpPr>
        <p:spPr>
          <a:xfrm>
            <a:off x="210062" y="1166360"/>
            <a:ext cx="8705337" cy="27432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1</a:t>
            </a:r>
          </a:p>
        </p:txBody>
      </p:sp>
      <p:sp>
        <p:nvSpPr>
          <p:cNvPr id="12" name="TextBox 11"/>
          <p:cNvSpPr txBox="1"/>
          <p:nvPr/>
        </p:nvSpPr>
        <p:spPr>
          <a:xfrm>
            <a:off x="210061" y="1748627"/>
            <a:ext cx="4239399" cy="4247317"/>
          </a:xfrm>
          <a:prstGeom prst="rect">
            <a:avLst/>
          </a:prstGeom>
          <a:noFill/>
          <a:ln>
            <a:solidFill>
              <a:schemeClr val="accent1"/>
            </a:solidFill>
          </a:ln>
        </p:spPr>
        <p:txBody>
          <a:bodyPr wrap="square" rtlCol="0">
            <a:spAutoFit/>
          </a:bodyPr>
          <a:lstStyle/>
          <a:p>
            <a:r>
              <a:rPr lang="en-US" sz="2400" b="1" dirty="0" smtClean="0">
                <a:solidFill>
                  <a:srgbClr val="FF0000"/>
                </a:solidFill>
              </a:rPr>
              <a:t>Key </a:t>
            </a:r>
            <a:r>
              <a:rPr lang="en-US" sz="2400" b="1" dirty="0">
                <a:solidFill>
                  <a:srgbClr val="FF0000"/>
                </a:solidFill>
              </a:rPr>
              <a:t>W3/bilateral </a:t>
            </a:r>
            <a:r>
              <a:rPr lang="en-US" sz="2400" b="1" dirty="0" smtClean="0">
                <a:solidFill>
                  <a:srgbClr val="FF0000"/>
                </a:solidFill>
              </a:rPr>
              <a:t>projects (863k USD)</a:t>
            </a:r>
            <a:endParaRPr lang="en-US" sz="2400" b="1" dirty="0">
              <a:solidFill>
                <a:srgbClr val="FF0000"/>
              </a:solidFill>
            </a:endParaRPr>
          </a:p>
          <a:p>
            <a:pPr marL="171450" lvl="0" indent="-171450">
              <a:buFont typeface="Arial" panose="020B0604020202020204" pitchFamily="34" charset="0"/>
              <a:buChar char="•"/>
            </a:pPr>
            <a:endParaRPr lang="en-US" sz="1200" dirty="0" smtClean="0"/>
          </a:p>
          <a:p>
            <a:pPr marL="171450" lvl="0" indent="-171450">
              <a:buFont typeface="Arial" panose="020B0604020202020204" pitchFamily="34" charset="0"/>
              <a:buChar char="•"/>
            </a:pPr>
            <a:r>
              <a:rPr lang="en-US" sz="1400" dirty="0" smtClean="0"/>
              <a:t>Tropical </a:t>
            </a:r>
            <a:r>
              <a:rPr lang="en-US" sz="1400" dirty="0"/>
              <a:t>Grasslands – </a:t>
            </a:r>
            <a:r>
              <a:rPr lang="en-US" sz="1400" dirty="0" err="1"/>
              <a:t>Forrajes</a:t>
            </a:r>
            <a:r>
              <a:rPr lang="en-US" sz="1400" dirty="0"/>
              <a:t> </a:t>
            </a:r>
            <a:r>
              <a:rPr lang="en-US" sz="1400" dirty="0" err="1"/>
              <a:t>Tropicales</a:t>
            </a:r>
            <a:r>
              <a:rPr lang="en-US" sz="1400" dirty="0"/>
              <a:t> Online Journal Phase </a:t>
            </a:r>
            <a:r>
              <a:rPr lang="en-US" sz="1400" dirty="0" smtClean="0"/>
              <a:t>I &amp; II </a:t>
            </a:r>
            <a:r>
              <a:rPr lang="en-US" sz="1400" dirty="0"/>
              <a:t>(ACIAR-CATAS</a:t>
            </a:r>
            <a:r>
              <a:rPr lang="en-US" sz="1400" dirty="0" smtClean="0"/>
              <a:t>), global</a:t>
            </a:r>
          </a:p>
          <a:p>
            <a:pPr marL="171450" lvl="0" indent="-171450">
              <a:buFont typeface="Arial" panose="020B0604020202020204" pitchFamily="34" charset="0"/>
              <a:buChar char="•"/>
            </a:pPr>
            <a:r>
              <a:rPr lang="es-CO" sz="1400" dirty="0" err="1" smtClean="0"/>
              <a:t>SoFT</a:t>
            </a:r>
            <a:r>
              <a:rPr lang="es-CO" sz="1400" dirty="0" smtClean="0"/>
              <a:t> </a:t>
            </a:r>
            <a:r>
              <a:rPr lang="es-CO" sz="1400" dirty="0"/>
              <a:t>2 (ACIAR-BMZ</a:t>
            </a:r>
            <a:r>
              <a:rPr lang="es-CO" sz="1400" dirty="0" smtClean="0"/>
              <a:t>), global</a:t>
            </a:r>
            <a:endParaRPr lang="es-CO" sz="1400" dirty="0"/>
          </a:p>
          <a:p>
            <a:pPr marL="171450" lvl="0" indent="-171450">
              <a:buFont typeface="Arial" panose="020B0604020202020204" pitchFamily="34" charset="0"/>
              <a:buChar char="•"/>
            </a:pPr>
            <a:r>
              <a:rPr lang="es-CO" sz="1400" i="1" dirty="0" smtClean="0"/>
              <a:t>Brachiaria</a:t>
            </a:r>
            <a:r>
              <a:rPr lang="es-CO" sz="1400" dirty="0" smtClean="0"/>
              <a:t> </a:t>
            </a:r>
            <a:r>
              <a:rPr lang="es-CO" sz="1400" dirty="0" err="1"/>
              <a:t>impact</a:t>
            </a:r>
            <a:r>
              <a:rPr lang="es-CO" sz="1400" dirty="0"/>
              <a:t> </a:t>
            </a:r>
            <a:r>
              <a:rPr lang="es-CO" sz="1400" dirty="0" err="1"/>
              <a:t>assessment</a:t>
            </a:r>
            <a:r>
              <a:rPr lang="es-CO" sz="1400" dirty="0"/>
              <a:t> </a:t>
            </a:r>
            <a:r>
              <a:rPr lang="es-CO" sz="1400" dirty="0" err="1"/>
              <a:t>study</a:t>
            </a:r>
            <a:r>
              <a:rPr lang="es-CO" sz="1400" dirty="0"/>
              <a:t> in Colombia (SPIA</a:t>
            </a:r>
            <a:r>
              <a:rPr lang="es-CO" sz="1400" dirty="0" smtClean="0"/>
              <a:t>), Colombia</a:t>
            </a:r>
            <a:endParaRPr lang="es-CO" sz="1400" dirty="0"/>
          </a:p>
          <a:p>
            <a:pPr marL="171450" lvl="0" indent="-171450">
              <a:buFont typeface="Arial" panose="020B0604020202020204" pitchFamily="34" charset="0"/>
              <a:buChar char="•"/>
            </a:pPr>
            <a:r>
              <a:rPr lang="es-CO" sz="1400" dirty="0" smtClean="0"/>
              <a:t>Establishment </a:t>
            </a:r>
            <a:r>
              <a:rPr lang="es-CO" sz="1400" dirty="0"/>
              <a:t>of a </a:t>
            </a:r>
            <a:r>
              <a:rPr lang="es-CO" sz="1400" dirty="0" err="1"/>
              <a:t>commodity</a:t>
            </a:r>
            <a:r>
              <a:rPr lang="es-CO" sz="1400" dirty="0"/>
              <a:t> </a:t>
            </a:r>
            <a:r>
              <a:rPr lang="es-CO" sz="1400" dirty="0" err="1"/>
              <a:t>scaling</a:t>
            </a:r>
            <a:r>
              <a:rPr lang="es-CO" sz="1400" dirty="0"/>
              <a:t> </a:t>
            </a:r>
            <a:r>
              <a:rPr lang="es-CO" sz="1400" dirty="0" err="1"/>
              <a:t>partnership</a:t>
            </a:r>
            <a:r>
              <a:rPr lang="es-CO" sz="1400" dirty="0"/>
              <a:t> (</a:t>
            </a:r>
            <a:r>
              <a:rPr lang="es-CO" sz="1400" dirty="0" err="1"/>
              <a:t>Niji</a:t>
            </a:r>
            <a:r>
              <a:rPr lang="es-CO" sz="1400" dirty="0"/>
              <a:t> </a:t>
            </a:r>
            <a:r>
              <a:rPr lang="es-CO" sz="1400" dirty="0" err="1" smtClean="0"/>
              <a:t>Foods</a:t>
            </a:r>
            <a:r>
              <a:rPr lang="es-CO" sz="1400" dirty="0" smtClean="0"/>
              <a:t>), Nigeria</a:t>
            </a:r>
            <a:endParaRPr lang="es-CO" sz="1400" dirty="0"/>
          </a:p>
          <a:p>
            <a:pPr marL="171450" lvl="0" indent="-171450">
              <a:buFont typeface="Arial" panose="020B0604020202020204" pitchFamily="34" charset="0"/>
              <a:buChar char="•"/>
            </a:pPr>
            <a:r>
              <a:rPr lang="es-CO" sz="1400" dirty="0" smtClean="0"/>
              <a:t>USAID </a:t>
            </a:r>
            <a:r>
              <a:rPr lang="es-CO" sz="1400" dirty="0" err="1"/>
              <a:t>Linkage</a:t>
            </a:r>
            <a:r>
              <a:rPr lang="es-CO" sz="1400" dirty="0"/>
              <a:t> </a:t>
            </a:r>
            <a:r>
              <a:rPr lang="es-CO" sz="1400" dirty="0" err="1"/>
              <a:t>Funding</a:t>
            </a:r>
            <a:r>
              <a:rPr lang="es-CO" sz="1400" dirty="0"/>
              <a:t> (USAID</a:t>
            </a:r>
            <a:r>
              <a:rPr lang="es-CO" sz="1400" dirty="0" smtClean="0"/>
              <a:t>), East </a:t>
            </a:r>
            <a:r>
              <a:rPr lang="es-CO" sz="1400" dirty="0" err="1" smtClean="0"/>
              <a:t>Africa</a:t>
            </a:r>
            <a:endParaRPr lang="es-CO" sz="1400" dirty="0"/>
          </a:p>
          <a:p>
            <a:pPr marL="171450" lvl="0" indent="-171450">
              <a:buFont typeface="Arial" panose="020B0604020202020204" pitchFamily="34" charset="0"/>
              <a:buChar char="•"/>
            </a:pPr>
            <a:r>
              <a:rPr lang="es-CO" sz="1400" dirty="0" smtClean="0"/>
              <a:t>A </a:t>
            </a:r>
            <a:r>
              <a:rPr lang="es-CO" sz="1400" dirty="0"/>
              <a:t>workshop </a:t>
            </a:r>
            <a:r>
              <a:rPr lang="es-CO" sz="1400" dirty="0" err="1"/>
              <a:t>on</a:t>
            </a:r>
            <a:r>
              <a:rPr lang="es-CO" sz="1400" dirty="0"/>
              <a:t> </a:t>
            </a:r>
            <a:r>
              <a:rPr lang="es-CO" sz="1400" dirty="0" err="1"/>
              <a:t>identifying</a:t>
            </a:r>
            <a:r>
              <a:rPr lang="es-CO" sz="1400" dirty="0"/>
              <a:t> </a:t>
            </a:r>
            <a:r>
              <a:rPr lang="es-CO" sz="1400" dirty="0" err="1"/>
              <a:t>investment</a:t>
            </a:r>
            <a:r>
              <a:rPr lang="es-CO" sz="1400" dirty="0"/>
              <a:t> </a:t>
            </a:r>
            <a:r>
              <a:rPr lang="es-CO" sz="1400" dirty="0" err="1"/>
              <a:t>opportunities</a:t>
            </a:r>
            <a:r>
              <a:rPr lang="es-CO" sz="1400" dirty="0"/>
              <a:t> </a:t>
            </a:r>
            <a:r>
              <a:rPr lang="es-CO" sz="1400" dirty="0" err="1"/>
              <a:t>for</a:t>
            </a:r>
            <a:r>
              <a:rPr lang="es-CO" sz="1400" dirty="0"/>
              <a:t> </a:t>
            </a:r>
            <a:r>
              <a:rPr lang="es-CO" sz="1400" dirty="0" err="1"/>
              <a:t>livestock</a:t>
            </a:r>
            <a:r>
              <a:rPr lang="es-CO" sz="1400" dirty="0"/>
              <a:t> </a:t>
            </a:r>
            <a:r>
              <a:rPr lang="es-CO" sz="1400" dirty="0" err="1"/>
              <a:t>feed</a:t>
            </a:r>
            <a:r>
              <a:rPr lang="es-CO" sz="1400" dirty="0"/>
              <a:t> </a:t>
            </a:r>
            <a:r>
              <a:rPr lang="es-CO" sz="1400" dirty="0" err="1"/>
              <a:t>resource</a:t>
            </a:r>
            <a:r>
              <a:rPr lang="es-CO" sz="1400" dirty="0"/>
              <a:t> </a:t>
            </a:r>
            <a:r>
              <a:rPr lang="es-CO" sz="1400" dirty="0" err="1"/>
              <a:t>development</a:t>
            </a:r>
            <a:r>
              <a:rPr lang="es-CO" sz="1400" dirty="0"/>
              <a:t> </a:t>
            </a:r>
            <a:r>
              <a:rPr lang="es-CO" sz="1400" dirty="0" smtClean="0"/>
              <a:t>(</a:t>
            </a:r>
            <a:r>
              <a:rPr lang="es-CO" sz="1400" dirty="0"/>
              <a:t>FAO</a:t>
            </a:r>
            <a:r>
              <a:rPr lang="es-CO" sz="1400" dirty="0" smtClean="0"/>
              <a:t>), East </a:t>
            </a:r>
            <a:r>
              <a:rPr lang="es-CO" sz="1400" dirty="0" err="1" smtClean="0"/>
              <a:t>Africa</a:t>
            </a:r>
            <a:endParaRPr lang="es-CO" sz="1400" dirty="0"/>
          </a:p>
          <a:p>
            <a:pPr marL="171450" lvl="0" indent="-171450">
              <a:buFont typeface="Arial" panose="020B0604020202020204" pitchFamily="34" charset="0"/>
              <a:buChar char="•"/>
            </a:pPr>
            <a:r>
              <a:rPr lang="es-CO" sz="1400" dirty="0" smtClean="0"/>
              <a:t>CGIAR </a:t>
            </a:r>
            <a:r>
              <a:rPr lang="es-CO" sz="1400" dirty="0" err="1"/>
              <a:t>Gender</a:t>
            </a:r>
            <a:r>
              <a:rPr lang="es-CO" sz="1400" dirty="0"/>
              <a:t> </a:t>
            </a:r>
            <a:r>
              <a:rPr lang="es-CO" sz="1400" dirty="0" err="1"/>
              <a:t>PostDoc</a:t>
            </a:r>
            <a:r>
              <a:rPr lang="es-CO" sz="1400" dirty="0"/>
              <a:t> (CGIAR</a:t>
            </a:r>
            <a:r>
              <a:rPr lang="es-CO" sz="1400" dirty="0" smtClean="0"/>
              <a:t>), East </a:t>
            </a:r>
            <a:r>
              <a:rPr lang="es-CO" sz="1400" dirty="0" err="1" smtClean="0"/>
              <a:t>Africa</a:t>
            </a:r>
            <a:endParaRPr lang="es-CO" sz="1400" dirty="0"/>
          </a:p>
          <a:p>
            <a:pPr marL="171450" lvl="0" indent="-171450">
              <a:buFont typeface="Arial" panose="020B0604020202020204" pitchFamily="34" charset="0"/>
              <a:buChar char="•"/>
            </a:pPr>
            <a:r>
              <a:rPr lang="es-CO" sz="1400" dirty="0" err="1" smtClean="0"/>
              <a:t>Feed</a:t>
            </a:r>
            <a:r>
              <a:rPr lang="es-CO" sz="1400" dirty="0" smtClean="0"/>
              <a:t> </a:t>
            </a:r>
            <a:r>
              <a:rPr lang="es-CO" sz="1400" dirty="0"/>
              <a:t>and </a:t>
            </a:r>
            <a:r>
              <a:rPr lang="es-CO" sz="1400" dirty="0" err="1"/>
              <a:t>Fodder</a:t>
            </a:r>
            <a:r>
              <a:rPr lang="es-CO" sz="1400" dirty="0"/>
              <a:t> </a:t>
            </a:r>
            <a:r>
              <a:rPr lang="es-CO" sz="1400" dirty="0" err="1"/>
              <a:t>Production</a:t>
            </a:r>
            <a:r>
              <a:rPr lang="es-CO" sz="1400" dirty="0"/>
              <a:t> in </a:t>
            </a:r>
            <a:r>
              <a:rPr lang="es-CO" sz="1400" dirty="0" err="1"/>
              <a:t>different</a:t>
            </a:r>
            <a:r>
              <a:rPr lang="es-CO" sz="1400" dirty="0"/>
              <a:t> agro-</a:t>
            </a:r>
            <a:r>
              <a:rPr lang="es-CO" sz="1400" dirty="0" err="1"/>
              <a:t>climatic</a:t>
            </a:r>
            <a:r>
              <a:rPr lang="es-CO" sz="1400" dirty="0"/>
              <a:t> </a:t>
            </a:r>
            <a:r>
              <a:rPr lang="es-CO" sz="1400" dirty="0" err="1"/>
              <a:t>zones</a:t>
            </a:r>
            <a:r>
              <a:rPr lang="es-CO" sz="1400" dirty="0"/>
              <a:t> &amp; </a:t>
            </a:r>
            <a:r>
              <a:rPr lang="es-CO" sz="1400" dirty="0" err="1"/>
              <a:t>its</a:t>
            </a:r>
            <a:r>
              <a:rPr lang="es-CO" sz="1400" dirty="0"/>
              <a:t> </a:t>
            </a:r>
            <a:r>
              <a:rPr lang="es-CO" sz="1400" dirty="0" err="1"/>
              <a:t>utilization</a:t>
            </a:r>
            <a:r>
              <a:rPr lang="es-CO" sz="1400" dirty="0"/>
              <a:t> </a:t>
            </a:r>
            <a:r>
              <a:rPr lang="es-CO" sz="1400" dirty="0" err="1"/>
              <a:t>for</a:t>
            </a:r>
            <a:r>
              <a:rPr lang="es-CO" sz="1400" dirty="0"/>
              <a:t> </a:t>
            </a:r>
            <a:r>
              <a:rPr lang="es-CO" sz="1400" dirty="0" err="1"/>
              <a:t>livestock</a:t>
            </a:r>
            <a:r>
              <a:rPr lang="es-CO" sz="1400" dirty="0"/>
              <a:t> of </a:t>
            </a:r>
            <a:r>
              <a:rPr lang="es-CO" sz="1400" dirty="0" err="1"/>
              <a:t>Odisha</a:t>
            </a:r>
            <a:r>
              <a:rPr lang="es-CO" sz="1400" dirty="0"/>
              <a:t> (</a:t>
            </a:r>
            <a:r>
              <a:rPr lang="es-CO" sz="1400" dirty="0" err="1"/>
              <a:t>Government</a:t>
            </a:r>
            <a:r>
              <a:rPr lang="es-CO" sz="1400" dirty="0"/>
              <a:t> of </a:t>
            </a:r>
            <a:r>
              <a:rPr lang="es-CO" sz="1400" dirty="0" err="1"/>
              <a:t>Odisha</a:t>
            </a:r>
            <a:r>
              <a:rPr lang="es-CO" sz="1400" dirty="0" smtClean="0"/>
              <a:t>), India</a:t>
            </a:r>
            <a:endParaRPr lang="es-CO" sz="1400" dirty="0"/>
          </a:p>
        </p:txBody>
      </p:sp>
      <p:sp>
        <p:nvSpPr>
          <p:cNvPr id="13" name="TextBox 12"/>
          <p:cNvSpPr txBox="1"/>
          <p:nvPr/>
        </p:nvSpPr>
        <p:spPr>
          <a:xfrm>
            <a:off x="4648200" y="1753743"/>
            <a:ext cx="4267200" cy="3231654"/>
          </a:xfrm>
          <a:prstGeom prst="rect">
            <a:avLst/>
          </a:prstGeom>
          <a:noFill/>
          <a:ln>
            <a:solidFill>
              <a:schemeClr val="accent1"/>
            </a:solidFill>
          </a:ln>
        </p:spPr>
        <p:txBody>
          <a:bodyPr wrap="square" rtlCol="0">
            <a:spAutoFit/>
          </a:bodyPr>
          <a:lstStyle/>
          <a:p>
            <a:r>
              <a:rPr lang="en-US" sz="2400" b="1" dirty="0" smtClean="0">
                <a:solidFill>
                  <a:srgbClr val="FF0000"/>
                </a:solidFill>
              </a:rPr>
              <a:t>W1/2 activities (215k USD)</a:t>
            </a:r>
          </a:p>
          <a:p>
            <a:pPr marL="285750" indent="-285750">
              <a:buFont typeface="Arial" panose="020B0604020202020204" pitchFamily="34" charset="0"/>
              <a:buChar char="•"/>
            </a:pPr>
            <a:endParaRPr lang="en-US" sz="1200" dirty="0" smtClean="0"/>
          </a:p>
          <a:p>
            <a:pPr marL="285750" indent="-285750">
              <a:buFont typeface="Arial" panose="020B0604020202020204" pitchFamily="34" charset="0"/>
              <a:buChar char="•"/>
            </a:pPr>
            <a:r>
              <a:rPr lang="en-US" sz="1400" b="1" dirty="0" err="1" smtClean="0"/>
              <a:t>Genderized</a:t>
            </a:r>
            <a:r>
              <a:rPr lang="en-US" sz="1400" b="1" dirty="0" smtClean="0"/>
              <a:t> </a:t>
            </a:r>
            <a:r>
              <a:rPr lang="en-US" sz="1400" b="1" dirty="0"/>
              <a:t>FEAST app ready for use, Malawi &amp; East </a:t>
            </a:r>
            <a:r>
              <a:rPr lang="en-US" sz="1400" b="1" dirty="0" smtClean="0"/>
              <a:t>Africa*</a:t>
            </a:r>
          </a:p>
          <a:p>
            <a:pPr marL="285750" indent="-285750">
              <a:buFont typeface="Arial" panose="020B0604020202020204" pitchFamily="34" charset="0"/>
              <a:buChar char="•"/>
            </a:pPr>
            <a:r>
              <a:rPr lang="en-US" sz="1400" dirty="0"/>
              <a:t>Ge+P11neric interactive  feed supply-demand tool capable of operating on secondary data sets from diverse </a:t>
            </a:r>
            <a:r>
              <a:rPr lang="en-US" sz="1400" dirty="0" smtClean="0"/>
              <a:t>countries, East Africa </a:t>
            </a:r>
          </a:p>
          <a:p>
            <a:pPr marL="285750" indent="-285750">
              <a:buFont typeface="Arial" panose="020B0604020202020204" pitchFamily="34" charset="0"/>
              <a:buChar char="•"/>
            </a:pPr>
            <a:r>
              <a:rPr lang="en-US" sz="1400" b="1" dirty="0"/>
              <a:t>Global assessment of future hotspots for 2 case study feed interventions based on relevant global data </a:t>
            </a:r>
            <a:r>
              <a:rPr lang="en-US" sz="1400" b="1" dirty="0" smtClean="0"/>
              <a:t>layers, global</a:t>
            </a:r>
            <a:endParaRPr lang="en-US" sz="1400" b="1" dirty="0"/>
          </a:p>
          <a:p>
            <a:pPr marL="285750" indent="-285750">
              <a:buFont typeface="Arial" panose="020B0604020202020204" pitchFamily="34" charset="0"/>
              <a:buChar char="•"/>
            </a:pPr>
            <a:r>
              <a:rPr lang="en-US" sz="1400" dirty="0" smtClean="0"/>
              <a:t>Update </a:t>
            </a:r>
            <a:r>
              <a:rPr lang="en-US" sz="1400" dirty="0"/>
              <a:t>of TGFT website to make it more user </a:t>
            </a:r>
            <a:r>
              <a:rPr lang="en-US" sz="1400" dirty="0" smtClean="0"/>
              <a:t>friendly, global</a:t>
            </a:r>
          </a:p>
          <a:p>
            <a:pPr marL="285750" indent="-285750">
              <a:buFont typeface="Arial" panose="020B0604020202020204" pitchFamily="34" charset="0"/>
              <a:buChar char="•"/>
            </a:pPr>
            <a:r>
              <a:rPr lang="en-US" sz="1400" b="1" dirty="0" smtClean="0"/>
              <a:t>Update of </a:t>
            </a:r>
            <a:r>
              <a:rPr lang="en-US" sz="1400" b="1" dirty="0" err="1" smtClean="0"/>
              <a:t>SoFT</a:t>
            </a:r>
            <a:r>
              <a:rPr lang="en-US" sz="1400" b="1" dirty="0" smtClean="0"/>
              <a:t> in terms of content and usability*</a:t>
            </a:r>
            <a:endParaRPr lang="en-US" sz="1400" b="1" dirty="0"/>
          </a:p>
        </p:txBody>
      </p:sp>
      <p:sp>
        <p:nvSpPr>
          <p:cNvPr id="9" name="TextBox 8"/>
          <p:cNvSpPr txBox="1"/>
          <p:nvPr/>
        </p:nvSpPr>
        <p:spPr>
          <a:xfrm>
            <a:off x="4648199" y="5637013"/>
            <a:ext cx="4267200" cy="307777"/>
          </a:xfrm>
          <a:prstGeom prst="rect">
            <a:avLst/>
          </a:prstGeom>
          <a:noFill/>
          <a:ln>
            <a:solidFill>
              <a:schemeClr val="accent1"/>
            </a:solidFill>
          </a:ln>
        </p:spPr>
        <p:txBody>
          <a:bodyPr wrap="square" rtlCol="0">
            <a:spAutoFit/>
          </a:bodyPr>
          <a:lstStyle/>
          <a:p>
            <a:r>
              <a:rPr lang="en-US" sz="1400" b="1" dirty="0" smtClean="0"/>
              <a:t>* Most critical W1/2 activities</a:t>
            </a:r>
            <a:endParaRPr lang="en-US" sz="1400" b="1" dirty="0"/>
          </a:p>
        </p:txBody>
      </p:sp>
    </p:spTree>
    <p:extLst>
      <p:ext uri="{BB962C8B-B14F-4D97-AF65-F5344CB8AC3E}">
        <p14:creationId xmlns:p14="http://schemas.microsoft.com/office/powerpoint/2010/main" val="3930467020"/>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3"/>
          <p:cNvSpPr txBox="1">
            <a:spLocks/>
          </p:cNvSpPr>
          <p:nvPr/>
        </p:nvSpPr>
        <p:spPr>
          <a:xfrm>
            <a:off x="1943962" y="2438400"/>
            <a:ext cx="6666637" cy="609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smtClean="0"/>
              <a:t>Cluster 2</a:t>
            </a:r>
            <a:endParaRPr lang="en-US" dirty="0"/>
          </a:p>
        </p:txBody>
      </p:sp>
      <p:sp>
        <p:nvSpPr>
          <p:cNvPr id="8" name="Rectangle 7"/>
          <p:cNvSpPr/>
          <p:nvPr/>
        </p:nvSpPr>
        <p:spPr>
          <a:xfrm>
            <a:off x="1066800" y="2286000"/>
            <a:ext cx="761747"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ii.</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9" name="Straight Connector 8"/>
          <p:cNvCxnSpPr/>
          <p:nvPr/>
        </p:nvCxnSpPr>
        <p:spPr>
          <a:xfrm>
            <a:off x="0" y="3209330"/>
            <a:ext cx="4953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8724959"/>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334000" y="76200"/>
            <a:ext cx="3581400" cy="938719"/>
          </a:xfrm>
          <a:prstGeom prst="rect">
            <a:avLst/>
          </a:prstGeom>
          <a:noFill/>
          <a:ln>
            <a:solidFill>
              <a:schemeClr val="accent1"/>
            </a:solidFill>
          </a:ln>
        </p:spPr>
        <p:txBody>
          <a:bodyPr wrap="square" rtlCol="0">
            <a:spAutoFit/>
          </a:bodyPr>
          <a:lstStyle/>
          <a:p>
            <a:pPr algn="r"/>
            <a:r>
              <a:rPr lang="en-US" sz="1100" b="1" dirty="0"/>
              <a:t>Who is involved:</a:t>
            </a:r>
          </a:p>
          <a:p>
            <a:pPr algn="r"/>
            <a:r>
              <a:rPr lang="en-US" sz="1100" dirty="0" smtClean="0"/>
              <a:t>Lead scientist: Valheria Castiblanco</a:t>
            </a:r>
          </a:p>
          <a:p>
            <a:pPr algn="r"/>
            <a:r>
              <a:rPr lang="en-US" sz="1100" dirty="0" smtClean="0"/>
              <a:t>CRP </a:t>
            </a:r>
            <a:r>
              <a:rPr lang="en-US" sz="1100" dirty="0"/>
              <a:t>partners</a:t>
            </a:r>
            <a:r>
              <a:rPr lang="en-US" sz="1100" dirty="0" smtClean="0"/>
              <a:t>: ILRI, CIAT, ICARDA</a:t>
            </a:r>
            <a:endParaRPr lang="en-US" sz="1100" dirty="0"/>
          </a:p>
          <a:p>
            <a:pPr algn="r"/>
            <a:r>
              <a:rPr lang="en-US" sz="1100" dirty="0"/>
              <a:t>Collaborators</a:t>
            </a:r>
            <a:r>
              <a:rPr lang="en-US" sz="1100" dirty="0" smtClean="0"/>
              <a:t>: NARS, private sector, ARIS, development partners</a:t>
            </a:r>
            <a:endParaRPr lang="en-US" sz="1100" dirty="0"/>
          </a:p>
        </p:txBody>
      </p:sp>
      <p:graphicFrame>
        <p:nvGraphicFramePr>
          <p:cNvPr id="6" name="Table 5"/>
          <p:cNvGraphicFramePr>
            <a:graphicFrameLocks noGrp="1"/>
          </p:cNvGraphicFramePr>
          <p:nvPr>
            <p:extLst>
              <p:ext uri="{D42A27DB-BD31-4B8C-83A1-F6EECF244321}">
                <p14:modId xmlns:p14="http://schemas.microsoft.com/office/powerpoint/2010/main" val="3323014216"/>
              </p:ext>
            </p:extLst>
          </p:nvPr>
        </p:nvGraphicFramePr>
        <p:xfrm>
          <a:off x="228603" y="1371600"/>
          <a:ext cx="8686797" cy="5303958"/>
        </p:xfrm>
        <a:graphic>
          <a:graphicData uri="http://schemas.openxmlformats.org/drawingml/2006/table">
            <a:tbl>
              <a:tblPr firstRow="1" firstCol="1" bandRow="1">
                <a:tableStyleId>{69012ECD-51FC-41F1-AA8D-1B2483CD663E}</a:tableStyleId>
              </a:tblPr>
              <a:tblGrid>
                <a:gridCol w="792880"/>
                <a:gridCol w="3937421"/>
                <a:gridCol w="659416"/>
                <a:gridCol w="659416"/>
                <a:gridCol w="659416"/>
                <a:gridCol w="659416"/>
                <a:gridCol w="659416"/>
                <a:gridCol w="659416"/>
              </a:tblGrid>
              <a:tr h="155110">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Main Activity</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700" b="1" spc="-10"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 &amp; Milestones</a:t>
                      </a:r>
                      <a:endPar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2017</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2019</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2020</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2021</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2022</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110352">
                <a:tc rowSpan="19">
                  <a:txBody>
                    <a:bodyPr/>
                    <a:lstStyle/>
                    <a:p>
                      <a:pPr marL="0" marR="0" algn="l">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Selection and breeding of competitive, resource-efficient, highly productive and high quality forages</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nSpc>
                          <a:spcPct val="115000"/>
                        </a:lnSpc>
                        <a:spcBef>
                          <a:spcPts val="0"/>
                        </a:spcBef>
                        <a:spcAft>
                          <a:spcPts val="0"/>
                        </a:spcAft>
                      </a:pP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 Breeding of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700" i="1"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ruziziensis</a:t>
                      </a:r>
                      <a:r>
                        <a:rPr lang="en-US" sz="700" i="1"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x </a:t>
                      </a:r>
                      <a:r>
                        <a:rPr lang="en-US" sz="700" i="1"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U.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decumbens</a:t>
                      </a:r>
                      <a:r>
                        <a:rPr lang="en-US" sz="700" i="1"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x </a:t>
                      </a:r>
                      <a:r>
                        <a:rPr lang="en-US" sz="700" i="1"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U.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brizantha</a:t>
                      </a:r>
                      <a:endParaRPr lang="en-US" sz="700" i="1" spc="-1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1) Hybrid development</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marR="0" algn="ctr">
                        <a:lnSpc>
                          <a:spcPct val="115000"/>
                        </a:lnSpc>
                        <a:spcBef>
                          <a:spcPts val="0"/>
                        </a:spcBef>
                        <a:spcAft>
                          <a:spcPts val="0"/>
                        </a:spcAft>
                      </a:pPr>
                      <a:r>
                        <a:rPr lang="en-US" sz="7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115000"/>
                        </a:lnSpc>
                        <a:spcBef>
                          <a:spcPts val="0"/>
                        </a:spcBef>
                        <a:spcAft>
                          <a:spcPts val="0"/>
                        </a:spcAft>
                      </a:pP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algn="ctr">
                        <a:lnSpc>
                          <a:spcPct val="115000"/>
                        </a:lnSpc>
                        <a:spcBef>
                          <a:spcPts val="0"/>
                        </a:spcBef>
                        <a:spcAft>
                          <a:spcPts val="0"/>
                        </a:spcAft>
                      </a:pP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2) Hybrid submission to private sector for multi-locational testing</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3) Scaling of already developed and submitted hybrids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Scaling (iterative pipeline)</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tr>
              <a:tr h="110352">
                <a:tc vMerge="1">
                  <a:txBody>
                    <a:bodyPr/>
                    <a:lstStyle/>
                    <a:p>
                      <a:endParaRPr lang="en-US"/>
                    </a:p>
                  </a:txBody>
                  <a:tcPr/>
                </a:tc>
                <a:tc>
                  <a:txBody>
                    <a:bodyPr/>
                    <a:lstStyle/>
                    <a:p>
                      <a:pPr marL="0" marR="0">
                        <a:lnSpc>
                          <a:spcPct val="115000"/>
                        </a:lnSpc>
                        <a:spcBef>
                          <a:spcPts val="0"/>
                        </a:spcBef>
                        <a:spcAft>
                          <a:spcPts val="0"/>
                        </a:spcAft>
                      </a:pP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 Breeding of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700" i="1"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humidicola</a:t>
                      </a:r>
                      <a:r>
                        <a:rPr lang="en-US" sz="700" i="1"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x </a:t>
                      </a:r>
                      <a:r>
                        <a:rPr lang="en-US" sz="700" i="1"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U.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humidicola</a:t>
                      </a:r>
                      <a:endParaRPr lang="en-US" sz="700" i="1" spc="-1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1) Hybrid development</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marR="0" algn="ctr">
                        <a:lnSpc>
                          <a:spcPct val="115000"/>
                        </a:lnSpc>
                        <a:spcBef>
                          <a:spcPts val="0"/>
                        </a:spcBef>
                        <a:spcAft>
                          <a:spcPts val="0"/>
                        </a:spcAft>
                      </a:pPr>
                      <a:r>
                        <a:rPr lang="en-US" sz="7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115000"/>
                        </a:lnSpc>
                        <a:spcBef>
                          <a:spcPts val="0"/>
                        </a:spcBef>
                        <a:spcAft>
                          <a:spcPts val="0"/>
                        </a:spcAft>
                      </a:pP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algn="ctr">
                        <a:lnSpc>
                          <a:spcPct val="115000"/>
                        </a:lnSpc>
                        <a:spcBef>
                          <a:spcPts val="0"/>
                        </a:spcBef>
                        <a:spcAft>
                          <a:spcPts val="0"/>
                        </a:spcAft>
                      </a:pP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2) Hybrid submission to private sector for multi-locational testing</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 Breeding of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700" i="1"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 maximus</a:t>
                      </a:r>
                      <a:endParaRPr lang="en-US" sz="700" i="1" spc="-1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1) Hybrid development</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marR="0" algn="ctr">
                        <a:lnSpc>
                          <a:spcPct val="115000"/>
                        </a:lnSpc>
                        <a:spcBef>
                          <a:spcPts val="0"/>
                        </a:spcBef>
                        <a:spcAft>
                          <a:spcPts val="0"/>
                        </a:spcAft>
                      </a:pPr>
                      <a:r>
                        <a:rPr lang="en-US" sz="7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115000"/>
                        </a:lnSpc>
                        <a:spcBef>
                          <a:spcPts val="0"/>
                        </a:spcBef>
                        <a:spcAft>
                          <a:spcPts val="0"/>
                        </a:spcAft>
                      </a:pP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035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2) Hybrid submission to private sector for multi-locational testing</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 Selection of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Lathyrus</a:t>
                      </a: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Pennisetum</a:t>
                      </a: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700" i="1" u="sng"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Cenchrus</a:t>
                      </a: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and other grasses and legumes</a:t>
                      </a:r>
                      <a:endPar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1) Selection of </a:t>
                      </a:r>
                      <a:r>
                        <a:rPr lang="en-US" sz="700" i="1"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Lathyrus</a:t>
                      </a: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700" i="1" spc="-10"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Cenchrus</a:t>
                      </a:r>
                      <a:r>
                        <a:rPr lang="en-US" sz="700" spc="-1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700" i="1" spc="-10"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ciliaris</a:t>
                      </a:r>
                      <a:r>
                        <a:rPr lang="en-US" sz="700" spc="-1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700" i="1" spc="-1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 purpureum </a:t>
                      </a:r>
                      <a:r>
                        <a:rPr lang="en-US" sz="700" spc="-1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using </a:t>
                      </a: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GWAS and MAS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gridSpan="2">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29525">
                <a:tc vMerge="1">
                  <a:txBody>
                    <a:bodyPr/>
                    <a:lstStyle/>
                    <a:p>
                      <a:endParaRPr lang="en-US"/>
                    </a:p>
                  </a:txBody>
                  <a:tcPr/>
                </a:tc>
                <a:tc>
                  <a:txBody>
                    <a:bodyPr/>
                    <a:lstStyle/>
                    <a:p>
                      <a:pPr marL="0" marR="0">
                        <a:lnSpc>
                          <a:spcPct val="115000"/>
                        </a:lnSpc>
                        <a:spcBef>
                          <a:spcPts val="0"/>
                        </a:spcBef>
                        <a:spcAft>
                          <a:spcPts val="0"/>
                        </a:spcAft>
                      </a:pPr>
                      <a:r>
                        <a:rPr lang="en-US" sz="700" spc="-1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2) Testing materials across environments through collaboration with NARS, development and private sector partners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29525">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A) Superior </a:t>
                      </a:r>
                      <a:r>
                        <a:rPr lang="en-US" sz="700" i="1"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700" i="1"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 cultivars available and disseminated by development partners and private sector partners in LAC priority countries (1 million ha)</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48697">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B) Superior </a:t>
                      </a:r>
                      <a:r>
                        <a:rPr lang="en-US" sz="700" i="1"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700" i="1" spc="-10"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 cultivars available and disseminated by development partners and private sector partners further two priority countries in East Africa and Southeast Asia (2 million ha)</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48697">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C) Genetically-enhanced tropical forages (traits: resource use efficiency, resilience, quality, yield, seed production) disseminated by development partners and the private sector globally (100,000 farmers)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48697">
                <a:tc vMerge="1">
                  <a:txBody>
                    <a:bodyPr/>
                    <a:lstStyle/>
                    <a:p>
                      <a:endParaRPr lang="en-US"/>
                    </a:p>
                  </a:txBody>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D) Genetically-enhanced tropical forages (traits: resource use efficiency, resilience, quality, yield, seed production) disseminated by development partners and the private sector globally (600,000 farmers)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0352">
                <a:tc vMerge="1">
                  <a:txBody>
                    <a:bodyPr/>
                    <a:lstStyle/>
                    <a:p>
                      <a:endParaRPr lang="en-US"/>
                    </a:p>
                  </a:txBody>
                  <a:tcPr/>
                </a:tc>
                <a:tc>
                  <a:txBody>
                    <a:bodyPr/>
                    <a:lstStyle/>
                    <a:p>
                      <a:pPr marL="0" marR="0">
                        <a:lnSpc>
                          <a:spcPct val="115000"/>
                        </a:lnSpc>
                        <a:spcBef>
                          <a:spcPts val="0"/>
                        </a:spcBef>
                        <a:spcAft>
                          <a:spcPts val="0"/>
                        </a:spcAft>
                      </a:pPr>
                      <a:r>
                        <a:rPr lang="en-US" sz="700" spc="-10">
                          <a:effectLst/>
                          <a:latin typeface="Arial Unicode MS" panose="020B0604020202020204" pitchFamily="34" charset="-128"/>
                          <a:ea typeface="Arial Unicode MS" panose="020B0604020202020204" pitchFamily="34" charset="-128"/>
                          <a:cs typeface="Arial Unicode MS" panose="020B0604020202020204" pitchFamily="34" charset="-128"/>
                        </a:rPr>
                        <a:t>E) Superior rangeland options available and disseminated in North Africa (10,000 ha)</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0352">
                <a:tc rowSpan="3">
                  <a:txBody>
                    <a:bodyPr/>
                    <a:lstStyle/>
                    <a:p>
                      <a:pPr marL="0" marR="0" algn="l">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Tools, ontologies and platforms </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r>
              <a:tr h="229525">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spc="-10">
                          <a:effectLst/>
                          <a:latin typeface="Arial Unicode MS" panose="020B0604020202020204" pitchFamily="34" charset="-128"/>
                          <a:ea typeface="Arial Unicode MS" panose="020B0604020202020204" pitchFamily="34" charset="-128"/>
                          <a:cs typeface="Arial Unicode MS" panose="020B0604020202020204" pitchFamily="34" charset="-128"/>
                        </a:rPr>
                        <a:t>1) Development of novel genotyping and phenotyping approaches to improve breeding and selection efficiency</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r>
              <a:tr h="16498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2) Testing, evaluation and revision of novel genotyping and phenotyping approaches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marR="0" algn="ctr">
                        <a:lnSpc>
                          <a:spcPct val="115000"/>
                        </a:lnSpc>
                        <a:spcBef>
                          <a:spcPts val="0"/>
                        </a:spcBef>
                        <a:spcAft>
                          <a:spcPts val="0"/>
                        </a:spcAft>
                      </a:pP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110352">
                <a:tc rowSpan="6">
                  <a:txBody>
                    <a:bodyPr/>
                    <a:lstStyle/>
                    <a:p>
                      <a:pPr marL="0" marR="0" algn="l">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food-feed-crops with high nutritive value and feed biomass through genetic enhancement of crop cultivars</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r>
              <a:tr h="11035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1) Development of multi-trait cereal and legume cultivars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r>
              <a:tr h="199268">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2) Release and Scaling of food-feed-crop cultivars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7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Scaling</a:t>
                      </a:r>
                    </a:p>
                  </a:txBody>
                  <a:tcPr marL="51435" marR="51435"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11035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u="sng" spc="-10"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r>
              <a:tr h="348697">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A) Superior feed and forage cultivars with higher biomass quantity and quality made available, disseminated and promoted by development partners, government agencies and the private sector and applied by 100,000 farmers in one priority country</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r>
              <a:tr h="348697">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700" spc="-10" dirty="0">
                          <a:effectLst/>
                          <a:latin typeface="Arial Unicode MS" panose="020B0604020202020204" pitchFamily="34" charset="-128"/>
                          <a:ea typeface="Arial Unicode MS" panose="020B0604020202020204" pitchFamily="34" charset="-128"/>
                          <a:cs typeface="Arial Unicode MS" panose="020B0604020202020204" pitchFamily="34" charset="-128"/>
                        </a:rPr>
                        <a:t>B) Superior feed and forage cultivars with higher biomass quantity and quality made available, disseminated and promoted by development partners, government agencies and the private sector and applied by 100,000 farmers in further 6 priority countries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2" name="Text Placeholder 1"/>
          <p:cNvSpPr>
            <a:spLocks noGrp="1"/>
          </p:cNvSpPr>
          <p:nvPr>
            <p:ph type="body" sz="quarter" idx="11"/>
          </p:nvPr>
        </p:nvSpPr>
        <p:spPr/>
        <p:txBody>
          <a:bodyPr/>
          <a:lstStyle/>
          <a:p>
            <a:r>
              <a:rPr lang="en-US" dirty="0"/>
              <a:t>Product lines CoA </a:t>
            </a:r>
            <a:r>
              <a:rPr lang="en-US" dirty="0" smtClean="0"/>
              <a:t>2</a:t>
            </a:r>
            <a:endParaRPr lang="en-US" dirty="0"/>
          </a:p>
        </p:txBody>
      </p:sp>
    </p:spTree>
    <p:extLst>
      <p:ext uri="{BB962C8B-B14F-4D97-AF65-F5344CB8AC3E}">
        <p14:creationId xmlns:p14="http://schemas.microsoft.com/office/powerpoint/2010/main" val="143521569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Value Proposition for Key Product Lines – CoA 2</a:t>
            </a:r>
            <a:endParaRPr lang="en-GB" dirty="0"/>
          </a:p>
        </p:txBody>
      </p:sp>
      <p:sp>
        <p:nvSpPr>
          <p:cNvPr id="6" name="Text Placeholder 5"/>
          <p:cNvSpPr>
            <a:spLocks noGrp="1"/>
          </p:cNvSpPr>
          <p:nvPr>
            <p:ph type="body" sz="quarter" idx="12"/>
          </p:nvPr>
        </p:nvSpPr>
        <p:spPr>
          <a:xfrm>
            <a:off x="280085" y="1295400"/>
            <a:ext cx="8635315" cy="4572000"/>
          </a:xfrm>
        </p:spPr>
        <p:txBody>
          <a:bodyPr>
            <a:normAutofit fontScale="70000" lnSpcReduction="20000"/>
          </a:bodyPr>
          <a:lstStyle/>
          <a:p>
            <a:pPr>
              <a:lnSpc>
                <a:spcPct val="120000"/>
              </a:lnSpc>
              <a:spcAft>
                <a:spcPts val="0"/>
              </a:spcAft>
            </a:pPr>
            <a:r>
              <a:rPr lang="en-GB" b="1" dirty="0" smtClean="0"/>
              <a:t>Product 1: </a:t>
            </a:r>
            <a:r>
              <a:rPr lang="en-US" b="1" dirty="0" smtClean="0"/>
              <a:t>Selection and breeding of competitive, resource-efficient, highly productive and high quality forages</a:t>
            </a:r>
            <a:endParaRPr lang="en-GB" b="1" dirty="0" smtClean="0"/>
          </a:p>
          <a:p>
            <a:pPr lvl="1">
              <a:lnSpc>
                <a:spcPct val="120000"/>
              </a:lnSpc>
            </a:pPr>
            <a:r>
              <a:rPr lang="en-US" dirty="0" smtClean="0"/>
              <a:t>Forage and rangeland genotypes with potential to withstand abiotic and biotic stresses, reduce soil degradation and curb GHG emissions</a:t>
            </a:r>
          </a:p>
          <a:p>
            <a:pPr lvl="1">
              <a:lnSpc>
                <a:spcPct val="120000"/>
              </a:lnSpc>
            </a:pPr>
            <a:r>
              <a:rPr lang="en-GB" dirty="0" smtClean="0"/>
              <a:t>Farmers, private sector, NARS, development actors </a:t>
            </a:r>
          </a:p>
          <a:p>
            <a:pPr lvl="1">
              <a:lnSpc>
                <a:spcPct val="120000"/>
              </a:lnSpc>
            </a:pPr>
            <a:r>
              <a:rPr lang="en-GB" dirty="0" smtClean="0"/>
              <a:t>To promote sustainable intensification and resilience of livestock production</a:t>
            </a:r>
          </a:p>
          <a:p>
            <a:pPr>
              <a:lnSpc>
                <a:spcPct val="120000"/>
              </a:lnSpc>
              <a:spcAft>
                <a:spcPts val="0"/>
              </a:spcAft>
            </a:pPr>
            <a:r>
              <a:rPr lang="en-GB" b="1" dirty="0" smtClean="0"/>
              <a:t>Product 2: </a:t>
            </a:r>
            <a:r>
              <a:rPr lang="en-US" b="1" dirty="0" smtClean="0"/>
              <a:t>Tools, ontologies and platforms</a:t>
            </a:r>
          </a:p>
          <a:p>
            <a:pPr lvl="1">
              <a:lnSpc>
                <a:spcPct val="120000"/>
              </a:lnSpc>
            </a:pPr>
            <a:r>
              <a:rPr lang="en-US" dirty="0" smtClean="0"/>
              <a:t>Open-access genomic tools, forage crop ontologies and phenotyping platforms</a:t>
            </a:r>
          </a:p>
          <a:p>
            <a:pPr lvl="1">
              <a:lnSpc>
                <a:spcPct val="120000"/>
              </a:lnSpc>
            </a:pPr>
            <a:r>
              <a:rPr lang="en-GB" dirty="0" smtClean="0"/>
              <a:t>Researchers, private sector</a:t>
            </a:r>
          </a:p>
          <a:p>
            <a:pPr lvl="1">
              <a:lnSpc>
                <a:spcPct val="120000"/>
              </a:lnSpc>
            </a:pPr>
            <a:r>
              <a:rPr lang="en-GB" dirty="0" smtClean="0"/>
              <a:t>To increase forage breeding efficiency</a:t>
            </a:r>
          </a:p>
          <a:p>
            <a:pPr>
              <a:lnSpc>
                <a:spcPct val="120000"/>
              </a:lnSpc>
              <a:spcAft>
                <a:spcPts val="0"/>
              </a:spcAft>
            </a:pPr>
            <a:r>
              <a:rPr lang="en-GB" b="1" dirty="0" smtClean="0"/>
              <a:t>Product 3: </a:t>
            </a:r>
            <a:r>
              <a:rPr lang="en-US" b="1" dirty="0" smtClean="0"/>
              <a:t>Development of food-feed-crops with high nutritive value and feed biomass through genetic enhancement of crop cultivars</a:t>
            </a:r>
            <a:endParaRPr lang="en-GB" b="1" dirty="0" smtClean="0"/>
          </a:p>
          <a:p>
            <a:pPr lvl="1">
              <a:lnSpc>
                <a:spcPct val="120000"/>
              </a:lnSpc>
            </a:pPr>
            <a:r>
              <a:rPr lang="en-US" dirty="0" smtClean="0"/>
              <a:t>Key full-purpose crop cultivars that have enhanced residue fodder traits</a:t>
            </a:r>
            <a:endParaRPr lang="en-GB" dirty="0" smtClean="0"/>
          </a:p>
          <a:p>
            <a:pPr lvl="1">
              <a:lnSpc>
                <a:spcPct val="120000"/>
              </a:lnSpc>
            </a:pPr>
            <a:r>
              <a:rPr lang="en-GB" dirty="0" smtClean="0"/>
              <a:t>Farmers, private sector, NARS, development actors </a:t>
            </a:r>
          </a:p>
          <a:p>
            <a:pPr lvl="1">
              <a:lnSpc>
                <a:spcPct val="120000"/>
              </a:lnSpc>
            </a:pPr>
            <a:r>
              <a:rPr lang="en-GB" dirty="0" smtClean="0"/>
              <a:t>To promote sustainable intensification and resilience of livestock production</a:t>
            </a:r>
            <a:endParaRPr lang="en-GB" dirty="0"/>
          </a:p>
        </p:txBody>
      </p:sp>
    </p:spTree>
    <p:extLst>
      <p:ext uri="{BB962C8B-B14F-4D97-AF65-F5344CB8AC3E}">
        <p14:creationId xmlns:p14="http://schemas.microsoft.com/office/powerpoint/2010/main" val="2176592092"/>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791862" y="4846325"/>
            <a:ext cx="7840978" cy="1502509"/>
          </a:xfrm>
          <a:prstGeom prst="roundRect">
            <a:avLst>
              <a:gd name="adj" fmla="val 7707"/>
            </a:avLst>
          </a:prstGeom>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pPr algn="just"/>
            <a:r>
              <a:rPr lang="en-US" sz="1400" dirty="0"/>
              <a:t>National and international research and development partners and the private sector are using CRP developed forage and rangeland resources (with enhanced traits), in 30 countries and reaching producers who plant over 2 million ha, to increase the rate of genetic gain and exploit the genetic diversity of forages and rangeland species to enhance stress-tolerance, biomass productivity and nutritive value. </a:t>
            </a:r>
          </a:p>
        </p:txBody>
      </p:sp>
      <p:sp>
        <p:nvSpPr>
          <p:cNvPr id="5" name="Text Placeholder 1"/>
          <p:cNvSpPr txBox="1">
            <a:spLocks/>
          </p:cNvSpPr>
          <p:nvPr/>
        </p:nvSpPr>
        <p:spPr>
          <a:xfrm>
            <a:off x="2733423" y="1084385"/>
            <a:ext cx="4195593" cy="359943"/>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smtClean="0"/>
              <a:t>A simple Theory of Change</a:t>
            </a:r>
            <a:endParaRPr lang="en-US" sz="1800" dirty="0"/>
          </a:p>
        </p:txBody>
      </p:sp>
      <p:sp>
        <p:nvSpPr>
          <p:cNvPr id="4" name="Rectangle 3"/>
          <p:cNvSpPr/>
          <p:nvPr/>
        </p:nvSpPr>
        <p:spPr>
          <a:xfrm>
            <a:off x="720164" y="1524000"/>
            <a:ext cx="2451100" cy="707886"/>
          </a:xfrm>
          <a:prstGeom prst="rect">
            <a:avLst/>
          </a:prstGeom>
          <a:ln w="15875">
            <a:solidFill>
              <a:schemeClr val="tx2"/>
            </a:solidFill>
          </a:ln>
        </p:spPr>
        <p:txBody>
          <a:bodyPr wrap="square">
            <a:spAutoFit/>
          </a:bodyPr>
          <a:lstStyle/>
          <a:p>
            <a:r>
              <a:rPr lang="es-CO" sz="1000" dirty="0" smtClean="0"/>
              <a:t>2017-2021: </a:t>
            </a:r>
            <a:r>
              <a:rPr lang="es-CO" sz="1000" dirty="0" err="1" smtClean="0"/>
              <a:t>Development</a:t>
            </a:r>
            <a:r>
              <a:rPr lang="es-CO" sz="1000" dirty="0" smtClean="0"/>
              <a:t> of n</a:t>
            </a:r>
            <a:r>
              <a:rPr lang="en-US" sz="1000" dirty="0" err="1" smtClean="0"/>
              <a:t>ew</a:t>
            </a:r>
            <a:r>
              <a:rPr lang="en-US" sz="1000" dirty="0" smtClean="0"/>
              <a:t> forage hybrids responding </a:t>
            </a:r>
            <a:r>
              <a:rPr lang="en-US" sz="1000" dirty="0"/>
              <a:t>to different abiotic/biotic stresses and achieving environmental </a:t>
            </a:r>
            <a:r>
              <a:rPr lang="en-US" sz="1000" dirty="0" smtClean="0"/>
              <a:t>benefits</a:t>
            </a:r>
            <a:endParaRPr lang="es-CO" sz="1000" dirty="0"/>
          </a:p>
        </p:txBody>
      </p:sp>
      <p:sp>
        <p:nvSpPr>
          <p:cNvPr id="8" name="Rectangle 7"/>
          <p:cNvSpPr/>
          <p:nvPr/>
        </p:nvSpPr>
        <p:spPr>
          <a:xfrm>
            <a:off x="3647514" y="1525289"/>
            <a:ext cx="2381250" cy="553998"/>
          </a:xfrm>
          <a:prstGeom prst="rect">
            <a:avLst/>
          </a:prstGeom>
          <a:ln w="15875">
            <a:solidFill>
              <a:schemeClr val="accent1">
                <a:shade val="50000"/>
              </a:schemeClr>
            </a:solidFill>
          </a:ln>
        </p:spPr>
        <p:txBody>
          <a:bodyPr wrap="square">
            <a:spAutoFit/>
          </a:bodyPr>
          <a:lstStyle/>
          <a:p>
            <a:r>
              <a:rPr lang="es-CO" sz="1000" dirty="0" smtClean="0"/>
              <a:t>2020-2022: New </a:t>
            </a:r>
            <a:r>
              <a:rPr lang="es-CO" sz="1000" dirty="0" err="1" smtClean="0"/>
              <a:t>forage</a:t>
            </a:r>
            <a:r>
              <a:rPr lang="es-CO" sz="1000" dirty="0" smtClean="0"/>
              <a:t> </a:t>
            </a:r>
            <a:r>
              <a:rPr lang="es-CO" sz="1000" dirty="0" err="1" smtClean="0"/>
              <a:t>hybrids</a:t>
            </a:r>
            <a:r>
              <a:rPr lang="es-CO" sz="1000" dirty="0" smtClean="0"/>
              <a:t> </a:t>
            </a:r>
            <a:r>
              <a:rPr lang="es-CO" sz="1000" dirty="0" err="1" smtClean="0"/>
              <a:t>delivered</a:t>
            </a:r>
            <a:r>
              <a:rPr lang="es-CO" sz="1000" dirty="0" smtClean="0"/>
              <a:t> to </a:t>
            </a:r>
            <a:r>
              <a:rPr lang="es-CO" sz="1000" dirty="0" err="1" smtClean="0"/>
              <a:t>the</a:t>
            </a:r>
            <a:r>
              <a:rPr lang="es-CO" sz="1000" dirty="0" smtClean="0"/>
              <a:t> </a:t>
            </a:r>
            <a:r>
              <a:rPr lang="es-CO" sz="1000" dirty="0" err="1" smtClean="0"/>
              <a:t>private</a:t>
            </a:r>
            <a:r>
              <a:rPr lang="es-CO" sz="1000" dirty="0" smtClean="0"/>
              <a:t> sector </a:t>
            </a:r>
            <a:r>
              <a:rPr lang="es-CO" sz="1000" dirty="0" err="1" smtClean="0"/>
              <a:t>for</a:t>
            </a:r>
            <a:r>
              <a:rPr lang="es-CO" sz="1000" dirty="0" smtClean="0"/>
              <a:t> </a:t>
            </a:r>
            <a:r>
              <a:rPr lang="es-CO" sz="1000" dirty="0" err="1" smtClean="0"/>
              <a:t>multi-locational</a:t>
            </a:r>
            <a:r>
              <a:rPr lang="es-CO" sz="1000" dirty="0" smtClean="0"/>
              <a:t> </a:t>
            </a:r>
            <a:r>
              <a:rPr lang="es-CO" sz="1000" dirty="0" err="1" smtClean="0"/>
              <a:t>testing</a:t>
            </a:r>
            <a:r>
              <a:rPr lang="es-CO" sz="1000" dirty="0" smtClean="0"/>
              <a:t> and </a:t>
            </a:r>
            <a:r>
              <a:rPr lang="es-CO" sz="1000" dirty="0" err="1" smtClean="0"/>
              <a:t>scaling</a:t>
            </a:r>
            <a:r>
              <a:rPr lang="es-CO" sz="1000" dirty="0" smtClean="0"/>
              <a:t>. </a:t>
            </a:r>
            <a:endParaRPr lang="es-CO" sz="1000" dirty="0"/>
          </a:p>
        </p:txBody>
      </p:sp>
      <p:sp>
        <p:nvSpPr>
          <p:cNvPr id="9" name="Rectangle 8"/>
          <p:cNvSpPr/>
          <p:nvPr/>
        </p:nvSpPr>
        <p:spPr>
          <a:xfrm>
            <a:off x="6524064" y="2103770"/>
            <a:ext cx="2514600" cy="400110"/>
          </a:xfrm>
          <a:prstGeom prst="rect">
            <a:avLst/>
          </a:prstGeom>
          <a:ln w="15875">
            <a:solidFill>
              <a:schemeClr val="accent1">
                <a:shade val="50000"/>
              </a:schemeClr>
            </a:solidFill>
          </a:ln>
        </p:spPr>
        <p:txBody>
          <a:bodyPr wrap="square">
            <a:spAutoFit/>
          </a:bodyPr>
          <a:lstStyle/>
          <a:p>
            <a:r>
              <a:rPr lang="es-CO" sz="1000" dirty="0" smtClean="0"/>
              <a:t>2021-2022: </a:t>
            </a:r>
            <a:r>
              <a:rPr lang="es-CO" sz="1000" dirty="0" err="1" smtClean="0"/>
              <a:t>Private</a:t>
            </a:r>
            <a:r>
              <a:rPr lang="es-CO" sz="1000" dirty="0" smtClean="0"/>
              <a:t> sector </a:t>
            </a:r>
            <a:r>
              <a:rPr lang="es-CO" sz="1000" dirty="0" err="1" smtClean="0"/>
              <a:t>scales</a:t>
            </a:r>
            <a:r>
              <a:rPr lang="es-CO" sz="1000" dirty="0" smtClean="0"/>
              <a:t> </a:t>
            </a:r>
            <a:r>
              <a:rPr lang="es-CO" sz="1000" dirty="0" err="1" smtClean="0"/>
              <a:t>forages</a:t>
            </a:r>
            <a:r>
              <a:rPr lang="es-CO" sz="1000" dirty="0" smtClean="0"/>
              <a:t> </a:t>
            </a:r>
            <a:r>
              <a:rPr lang="es-CO" sz="1000" dirty="0" err="1" smtClean="0"/>
              <a:t>developed</a:t>
            </a:r>
            <a:r>
              <a:rPr lang="es-CO" sz="1000" dirty="0" smtClean="0"/>
              <a:t> in </a:t>
            </a:r>
            <a:r>
              <a:rPr lang="es-CO" sz="1000" dirty="0" err="1" smtClean="0"/>
              <a:t>this</a:t>
            </a:r>
            <a:r>
              <a:rPr lang="es-CO" sz="1000" dirty="0" smtClean="0"/>
              <a:t> </a:t>
            </a:r>
            <a:r>
              <a:rPr lang="es-CO" sz="1000" dirty="0" err="1" smtClean="0"/>
              <a:t>cluster</a:t>
            </a:r>
            <a:r>
              <a:rPr lang="es-CO" sz="1000" dirty="0" smtClean="0"/>
              <a:t> at global </a:t>
            </a:r>
            <a:r>
              <a:rPr lang="es-CO" sz="1000" dirty="0" err="1" smtClean="0"/>
              <a:t>scale</a:t>
            </a:r>
            <a:endParaRPr lang="es-CO" sz="1000" dirty="0"/>
          </a:p>
        </p:txBody>
      </p:sp>
      <p:sp>
        <p:nvSpPr>
          <p:cNvPr id="11" name="Right Arrow 10"/>
          <p:cNvSpPr/>
          <p:nvPr/>
        </p:nvSpPr>
        <p:spPr>
          <a:xfrm>
            <a:off x="3260164" y="2288437"/>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ight Arrow 11"/>
          <p:cNvSpPr/>
          <p:nvPr/>
        </p:nvSpPr>
        <p:spPr>
          <a:xfrm>
            <a:off x="6181164" y="2255613"/>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720164" y="3402547"/>
            <a:ext cx="2514600" cy="553998"/>
          </a:xfrm>
          <a:prstGeom prst="rect">
            <a:avLst/>
          </a:prstGeom>
          <a:ln w="15875">
            <a:solidFill>
              <a:srgbClr val="FFC000"/>
            </a:solidFill>
          </a:ln>
        </p:spPr>
        <p:txBody>
          <a:bodyPr wrap="square">
            <a:spAutoFit/>
          </a:bodyPr>
          <a:lstStyle/>
          <a:p>
            <a:r>
              <a:rPr lang="es-CO" sz="1000" dirty="0" smtClean="0"/>
              <a:t>2017-2019: </a:t>
            </a:r>
            <a:r>
              <a:rPr lang="es-CO" sz="1000" dirty="0" err="1" smtClean="0"/>
              <a:t>Selected</a:t>
            </a:r>
            <a:r>
              <a:rPr lang="es-CO" sz="1000" dirty="0" smtClean="0"/>
              <a:t> </a:t>
            </a:r>
            <a:r>
              <a:rPr lang="es-CO" sz="1000" dirty="0" err="1" smtClean="0"/>
              <a:t>forage</a:t>
            </a:r>
            <a:r>
              <a:rPr lang="es-CO" sz="1000" dirty="0" smtClean="0"/>
              <a:t> </a:t>
            </a:r>
            <a:r>
              <a:rPr lang="es-CO" sz="1000" dirty="0" err="1" smtClean="0"/>
              <a:t>materials</a:t>
            </a:r>
            <a:r>
              <a:rPr lang="es-CO" sz="1000" dirty="0" smtClean="0"/>
              <a:t> </a:t>
            </a:r>
            <a:r>
              <a:rPr lang="es-CO" sz="1000" dirty="0" err="1" smtClean="0"/>
              <a:t>available</a:t>
            </a:r>
            <a:r>
              <a:rPr lang="es-CO" sz="1000" dirty="0" smtClean="0"/>
              <a:t> to </a:t>
            </a:r>
            <a:r>
              <a:rPr lang="es-CO" sz="1000" dirty="0" err="1" smtClean="0"/>
              <a:t>the</a:t>
            </a:r>
            <a:r>
              <a:rPr lang="es-CO" sz="1000" dirty="0" smtClean="0"/>
              <a:t> </a:t>
            </a:r>
            <a:r>
              <a:rPr lang="es-CO" sz="1000" dirty="0" err="1" smtClean="0"/>
              <a:t>end</a:t>
            </a:r>
            <a:r>
              <a:rPr lang="es-CO" sz="1000" dirty="0" smtClean="0"/>
              <a:t> </a:t>
            </a:r>
            <a:r>
              <a:rPr lang="es-CO" sz="1000" dirty="0" err="1" smtClean="0"/>
              <a:t>users</a:t>
            </a:r>
            <a:r>
              <a:rPr lang="es-CO" sz="1000" dirty="0" smtClean="0"/>
              <a:t> in at </a:t>
            </a:r>
            <a:r>
              <a:rPr lang="es-CO" sz="1000" dirty="0" err="1" smtClean="0"/>
              <a:t>least</a:t>
            </a:r>
            <a:r>
              <a:rPr lang="es-CO" sz="1000" dirty="0" smtClean="0"/>
              <a:t> 2 CRP </a:t>
            </a:r>
            <a:r>
              <a:rPr lang="es-CO" sz="1000" dirty="0" err="1" smtClean="0"/>
              <a:t>priority</a:t>
            </a:r>
            <a:r>
              <a:rPr lang="es-CO" sz="1000" dirty="0" smtClean="0"/>
              <a:t> </a:t>
            </a:r>
            <a:r>
              <a:rPr lang="es-CO" sz="1000" dirty="0" err="1" smtClean="0"/>
              <a:t>countries</a:t>
            </a:r>
            <a:endParaRPr lang="es-CO" sz="1000" dirty="0"/>
          </a:p>
        </p:txBody>
      </p:sp>
      <p:sp>
        <p:nvSpPr>
          <p:cNvPr id="14" name="Rectangle 13"/>
          <p:cNvSpPr/>
          <p:nvPr/>
        </p:nvSpPr>
        <p:spPr>
          <a:xfrm>
            <a:off x="3615764" y="3410839"/>
            <a:ext cx="2514600" cy="400110"/>
          </a:xfrm>
          <a:prstGeom prst="rect">
            <a:avLst/>
          </a:prstGeom>
          <a:ln w="15875">
            <a:solidFill>
              <a:srgbClr val="FFC000"/>
            </a:solidFill>
          </a:ln>
        </p:spPr>
        <p:txBody>
          <a:bodyPr wrap="square">
            <a:spAutoFit/>
          </a:bodyPr>
          <a:lstStyle/>
          <a:p>
            <a:r>
              <a:rPr lang="es-CO" sz="1000" dirty="0" smtClean="0"/>
              <a:t>2020-2022: </a:t>
            </a:r>
            <a:r>
              <a:rPr lang="es-CO" sz="1000" dirty="0"/>
              <a:t>At </a:t>
            </a:r>
            <a:r>
              <a:rPr lang="es-CO" sz="1000" dirty="0" err="1"/>
              <a:t>least</a:t>
            </a:r>
            <a:r>
              <a:rPr lang="es-CO" sz="1000" dirty="0"/>
              <a:t> 2 </a:t>
            </a:r>
            <a:r>
              <a:rPr lang="es-CO" sz="1000" dirty="0" smtClean="0"/>
              <a:t>new </a:t>
            </a:r>
            <a:r>
              <a:rPr lang="es-CO" sz="1000" dirty="0" err="1" smtClean="0"/>
              <a:t>forage</a:t>
            </a:r>
            <a:r>
              <a:rPr lang="es-CO" sz="1000" dirty="0" smtClean="0"/>
              <a:t> </a:t>
            </a:r>
            <a:r>
              <a:rPr lang="es-CO" sz="1000" dirty="0" err="1" smtClean="0"/>
              <a:t>hybrids</a:t>
            </a:r>
            <a:r>
              <a:rPr lang="es-CO" sz="1000" dirty="0" smtClean="0"/>
              <a:t> </a:t>
            </a:r>
            <a:r>
              <a:rPr lang="es-CO" sz="1000" dirty="0" err="1" smtClean="0"/>
              <a:t>delivered</a:t>
            </a:r>
            <a:r>
              <a:rPr lang="es-CO" sz="1000" dirty="0" smtClean="0"/>
              <a:t> to </a:t>
            </a:r>
            <a:r>
              <a:rPr lang="es-CO" sz="1000" dirty="0" err="1" smtClean="0"/>
              <a:t>the</a:t>
            </a:r>
            <a:r>
              <a:rPr lang="es-CO" sz="1000" dirty="0" smtClean="0"/>
              <a:t> </a:t>
            </a:r>
            <a:r>
              <a:rPr lang="es-CO" sz="1000" dirty="0" err="1" smtClean="0"/>
              <a:t>private</a:t>
            </a:r>
            <a:r>
              <a:rPr lang="es-CO" sz="1000" dirty="0" smtClean="0"/>
              <a:t> sector </a:t>
            </a:r>
            <a:r>
              <a:rPr lang="es-CO" sz="1000" dirty="0" err="1" smtClean="0"/>
              <a:t>partners</a:t>
            </a:r>
            <a:r>
              <a:rPr lang="es-CO" sz="1000" dirty="0" smtClean="0"/>
              <a:t> </a:t>
            </a:r>
            <a:endParaRPr lang="es-CO" sz="1000" dirty="0"/>
          </a:p>
        </p:txBody>
      </p:sp>
      <p:sp>
        <p:nvSpPr>
          <p:cNvPr id="15" name="Rectangle 14"/>
          <p:cNvSpPr/>
          <p:nvPr/>
        </p:nvSpPr>
        <p:spPr>
          <a:xfrm>
            <a:off x="6524064" y="3402547"/>
            <a:ext cx="2514600" cy="553998"/>
          </a:xfrm>
          <a:prstGeom prst="rect">
            <a:avLst/>
          </a:prstGeom>
          <a:ln w="15875">
            <a:solidFill>
              <a:srgbClr val="FFC000"/>
            </a:solidFill>
          </a:ln>
        </p:spPr>
        <p:txBody>
          <a:bodyPr wrap="square">
            <a:spAutoFit/>
          </a:bodyPr>
          <a:lstStyle/>
          <a:p>
            <a:r>
              <a:rPr lang="es-CO" sz="1000" dirty="0" smtClean="0"/>
              <a:t>2020-2022: </a:t>
            </a:r>
            <a:r>
              <a:rPr lang="es-CO" sz="1000" dirty="0" err="1" smtClean="0"/>
              <a:t>Forage</a:t>
            </a:r>
            <a:r>
              <a:rPr lang="es-CO" sz="1000" dirty="0" smtClean="0"/>
              <a:t> </a:t>
            </a:r>
            <a:r>
              <a:rPr lang="es-CO" sz="1000" dirty="0" err="1" smtClean="0"/>
              <a:t>hybrids</a:t>
            </a:r>
            <a:r>
              <a:rPr lang="es-CO" sz="1000" dirty="0" smtClean="0"/>
              <a:t> </a:t>
            </a:r>
            <a:r>
              <a:rPr lang="es-CO" sz="1000" dirty="0" err="1" smtClean="0"/>
              <a:t>being</a:t>
            </a:r>
            <a:r>
              <a:rPr lang="es-CO" sz="1000" dirty="0" smtClean="0"/>
              <a:t> </a:t>
            </a:r>
            <a:r>
              <a:rPr lang="es-CO" sz="1000" dirty="0" err="1" smtClean="0"/>
              <a:t>scaled</a:t>
            </a:r>
            <a:r>
              <a:rPr lang="es-CO" sz="1000" dirty="0" smtClean="0"/>
              <a:t> in at </a:t>
            </a:r>
            <a:r>
              <a:rPr lang="es-CO" sz="1000" dirty="0" err="1" smtClean="0"/>
              <a:t>least</a:t>
            </a:r>
            <a:r>
              <a:rPr lang="es-CO" sz="1000" dirty="0" smtClean="0"/>
              <a:t> 15 </a:t>
            </a:r>
            <a:r>
              <a:rPr lang="es-CO" sz="1000" dirty="0" err="1" smtClean="0"/>
              <a:t>countries</a:t>
            </a:r>
            <a:r>
              <a:rPr lang="es-CO" sz="1000" dirty="0" smtClean="0"/>
              <a:t> in </a:t>
            </a:r>
            <a:r>
              <a:rPr lang="es-CO" sz="1000" dirty="0" err="1" smtClean="0"/>
              <a:t>the</a:t>
            </a:r>
            <a:r>
              <a:rPr lang="es-CO" sz="1000" dirty="0" smtClean="0"/>
              <a:t> global </a:t>
            </a:r>
            <a:r>
              <a:rPr lang="es-CO" sz="1000" dirty="0" err="1" smtClean="0"/>
              <a:t>tropics</a:t>
            </a:r>
            <a:r>
              <a:rPr lang="es-CO" sz="1000" dirty="0" smtClean="0"/>
              <a:t> and </a:t>
            </a:r>
            <a:r>
              <a:rPr lang="es-CO" sz="1000" dirty="0" err="1" smtClean="0"/>
              <a:t>subtropics</a:t>
            </a:r>
            <a:endParaRPr lang="es-CO" sz="1000" dirty="0"/>
          </a:p>
        </p:txBody>
      </p:sp>
      <p:sp>
        <p:nvSpPr>
          <p:cNvPr id="16" name="Down Arrow 15"/>
          <p:cNvSpPr/>
          <p:nvPr/>
        </p:nvSpPr>
        <p:spPr>
          <a:xfrm>
            <a:off x="1761564" y="3117715"/>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Down Arrow 16"/>
          <p:cNvSpPr/>
          <p:nvPr/>
        </p:nvSpPr>
        <p:spPr>
          <a:xfrm>
            <a:off x="4763842" y="3097376"/>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Down Arrow 17"/>
          <p:cNvSpPr/>
          <p:nvPr/>
        </p:nvSpPr>
        <p:spPr>
          <a:xfrm>
            <a:off x="7743264" y="3097376"/>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ight Brace 18"/>
          <p:cNvSpPr/>
          <p:nvPr/>
        </p:nvSpPr>
        <p:spPr>
          <a:xfrm rot="5400000">
            <a:off x="4737852" y="469147"/>
            <a:ext cx="223284" cy="8276589"/>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1" name="Rounded Rectangle 20"/>
          <p:cNvSpPr/>
          <p:nvPr/>
        </p:nvSpPr>
        <p:spPr>
          <a:xfrm>
            <a:off x="8294367" y="164356"/>
            <a:ext cx="693422" cy="292857"/>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t"/>
          <a:lstStyle/>
          <a:p>
            <a:pPr 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COA2</a:t>
            </a:r>
            <a:endParaRPr lang="en-US" sz="105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2" name="Rectangle 21"/>
          <p:cNvSpPr/>
          <p:nvPr/>
        </p:nvSpPr>
        <p:spPr>
          <a:xfrm>
            <a:off x="720164" y="2282922"/>
            <a:ext cx="2451100" cy="707886"/>
          </a:xfrm>
          <a:prstGeom prst="rect">
            <a:avLst/>
          </a:prstGeom>
          <a:ln w="15875">
            <a:solidFill>
              <a:schemeClr val="tx2"/>
            </a:solidFill>
          </a:ln>
        </p:spPr>
        <p:txBody>
          <a:bodyPr wrap="square">
            <a:spAutoFit/>
          </a:bodyPr>
          <a:lstStyle/>
          <a:p>
            <a:r>
              <a:rPr lang="es-CO" sz="1000" dirty="0" smtClean="0"/>
              <a:t>2017-2019: </a:t>
            </a:r>
            <a:r>
              <a:rPr lang="en-US" sz="1000" dirty="0" smtClean="0"/>
              <a:t>Selection of new forage materials </a:t>
            </a:r>
            <a:r>
              <a:rPr lang="en-US" sz="1000" dirty="0"/>
              <a:t>responding to different abiotic/biotic stresses and achieving environmental benefits</a:t>
            </a:r>
            <a:endParaRPr lang="es-CO" sz="1000" dirty="0"/>
          </a:p>
        </p:txBody>
      </p:sp>
      <p:sp>
        <p:nvSpPr>
          <p:cNvPr id="23" name="Rectangle 22"/>
          <p:cNvSpPr/>
          <p:nvPr/>
        </p:nvSpPr>
        <p:spPr>
          <a:xfrm>
            <a:off x="3640595" y="2291253"/>
            <a:ext cx="2381250" cy="707886"/>
          </a:xfrm>
          <a:prstGeom prst="rect">
            <a:avLst/>
          </a:prstGeom>
          <a:ln w="15875">
            <a:solidFill>
              <a:schemeClr val="accent1">
                <a:shade val="50000"/>
              </a:schemeClr>
            </a:solidFill>
          </a:ln>
        </p:spPr>
        <p:txBody>
          <a:bodyPr wrap="square">
            <a:spAutoFit/>
          </a:bodyPr>
          <a:lstStyle/>
          <a:p>
            <a:r>
              <a:rPr lang="es-CO" sz="1000" dirty="0" smtClean="0"/>
              <a:t>2020-2022: New </a:t>
            </a:r>
            <a:r>
              <a:rPr lang="es-CO" sz="1000" dirty="0" err="1" smtClean="0"/>
              <a:t>selected</a:t>
            </a:r>
            <a:r>
              <a:rPr lang="es-CO" sz="1000" dirty="0" smtClean="0"/>
              <a:t> </a:t>
            </a:r>
            <a:r>
              <a:rPr lang="es-CO" sz="1000" dirty="0" err="1" smtClean="0"/>
              <a:t>forages</a:t>
            </a:r>
            <a:r>
              <a:rPr lang="es-CO" sz="1000" dirty="0" smtClean="0"/>
              <a:t> </a:t>
            </a:r>
            <a:r>
              <a:rPr lang="es-CO" sz="1000" dirty="0" err="1" smtClean="0"/>
              <a:t>tested</a:t>
            </a:r>
            <a:r>
              <a:rPr lang="es-CO" sz="1000" dirty="0" smtClean="0"/>
              <a:t> </a:t>
            </a:r>
            <a:r>
              <a:rPr lang="es-CO" sz="1000" dirty="0" err="1" smtClean="0"/>
              <a:t>across</a:t>
            </a:r>
            <a:r>
              <a:rPr lang="es-CO" sz="1000" dirty="0" smtClean="0"/>
              <a:t> </a:t>
            </a:r>
            <a:r>
              <a:rPr lang="es-CO" sz="1000" dirty="0" err="1" smtClean="0"/>
              <a:t>environments</a:t>
            </a:r>
            <a:r>
              <a:rPr lang="es-CO" sz="1000" dirty="0" smtClean="0"/>
              <a:t> </a:t>
            </a:r>
            <a:r>
              <a:rPr lang="es-CO" sz="1000" dirty="0" err="1" smtClean="0"/>
              <a:t>through</a:t>
            </a:r>
            <a:r>
              <a:rPr lang="es-CO" sz="1000" dirty="0" smtClean="0"/>
              <a:t> </a:t>
            </a:r>
            <a:r>
              <a:rPr lang="es-CO" sz="1000" dirty="0" err="1" smtClean="0"/>
              <a:t>collaboration</a:t>
            </a:r>
            <a:r>
              <a:rPr lang="es-CO" sz="1000" dirty="0" smtClean="0"/>
              <a:t> </a:t>
            </a:r>
            <a:r>
              <a:rPr lang="es-CO" sz="1000" dirty="0" err="1" smtClean="0"/>
              <a:t>with</a:t>
            </a:r>
            <a:r>
              <a:rPr lang="es-CO" sz="1000" dirty="0" smtClean="0"/>
              <a:t> NARS, </a:t>
            </a:r>
            <a:r>
              <a:rPr lang="es-CO" sz="1000" dirty="0" err="1" smtClean="0"/>
              <a:t>development</a:t>
            </a:r>
            <a:r>
              <a:rPr lang="es-CO" sz="1000" dirty="0" smtClean="0"/>
              <a:t> </a:t>
            </a:r>
            <a:r>
              <a:rPr lang="es-CO" sz="1000" dirty="0" err="1" smtClean="0"/>
              <a:t>partners</a:t>
            </a:r>
            <a:r>
              <a:rPr lang="es-CO" sz="1000" dirty="0" smtClean="0"/>
              <a:t> and </a:t>
            </a:r>
            <a:r>
              <a:rPr lang="es-CO" sz="1000" dirty="0" err="1" smtClean="0"/>
              <a:t>private</a:t>
            </a:r>
            <a:r>
              <a:rPr lang="es-CO" sz="1000" dirty="0" smtClean="0"/>
              <a:t> sector </a:t>
            </a:r>
            <a:endParaRPr lang="es-CO" sz="1000" dirty="0"/>
          </a:p>
        </p:txBody>
      </p:sp>
      <p:sp>
        <p:nvSpPr>
          <p:cNvPr id="24" name="Rectangle 23"/>
          <p:cNvSpPr/>
          <p:nvPr/>
        </p:nvSpPr>
        <p:spPr>
          <a:xfrm>
            <a:off x="720164" y="4026066"/>
            <a:ext cx="8318500" cy="400110"/>
          </a:xfrm>
          <a:prstGeom prst="rect">
            <a:avLst/>
          </a:prstGeom>
          <a:ln w="15875">
            <a:solidFill>
              <a:srgbClr val="FFC000"/>
            </a:solidFill>
          </a:ln>
        </p:spPr>
        <p:txBody>
          <a:bodyPr wrap="square">
            <a:spAutoFit/>
          </a:bodyPr>
          <a:lstStyle/>
          <a:p>
            <a:r>
              <a:rPr lang="es-CO" sz="1000" dirty="0" smtClean="0"/>
              <a:t>2017-2022: </a:t>
            </a:r>
            <a:r>
              <a:rPr lang="es-CO" sz="1000" dirty="0" err="1" smtClean="0"/>
              <a:t>Already</a:t>
            </a:r>
            <a:r>
              <a:rPr lang="es-CO" sz="1000" dirty="0" smtClean="0"/>
              <a:t> </a:t>
            </a:r>
            <a:r>
              <a:rPr lang="es-CO" sz="1000" dirty="0" err="1" smtClean="0"/>
              <a:t>delivered</a:t>
            </a:r>
            <a:r>
              <a:rPr lang="es-CO" sz="1000" dirty="0" smtClean="0"/>
              <a:t> </a:t>
            </a:r>
            <a:r>
              <a:rPr lang="es-CO" sz="1000" dirty="0" err="1" smtClean="0"/>
              <a:t>forage</a:t>
            </a:r>
            <a:r>
              <a:rPr lang="es-CO" sz="1000" dirty="0" smtClean="0"/>
              <a:t> </a:t>
            </a:r>
            <a:r>
              <a:rPr lang="es-CO" sz="1000" dirty="0" err="1" smtClean="0"/>
              <a:t>hybrids</a:t>
            </a:r>
            <a:r>
              <a:rPr lang="es-CO" sz="1000" dirty="0" smtClean="0"/>
              <a:t> </a:t>
            </a:r>
            <a:r>
              <a:rPr lang="es-CO" sz="1000" dirty="0" err="1" smtClean="0"/>
              <a:t>being</a:t>
            </a:r>
            <a:r>
              <a:rPr lang="es-CO" sz="1000" dirty="0" smtClean="0"/>
              <a:t> </a:t>
            </a:r>
            <a:r>
              <a:rPr lang="es-CO" sz="1000" dirty="0" err="1" smtClean="0"/>
              <a:t>scaled</a:t>
            </a:r>
            <a:r>
              <a:rPr lang="es-CO" sz="1000" dirty="0" smtClean="0"/>
              <a:t> </a:t>
            </a:r>
            <a:r>
              <a:rPr lang="es-CO" sz="1000" dirty="0" err="1" smtClean="0"/>
              <a:t>by</a:t>
            </a:r>
            <a:r>
              <a:rPr lang="es-CO" sz="1000" dirty="0" smtClean="0"/>
              <a:t> </a:t>
            </a:r>
            <a:r>
              <a:rPr lang="es-CO" sz="1000" dirty="0" err="1" smtClean="0"/>
              <a:t>the</a:t>
            </a:r>
            <a:r>
              <a:rPr lang="es-CO" sz="1000" dirty="0" smtClean="0"/>
              <a:t> </a:t>
            </a:r>
            <a:r>
              <a:rPr lang="es-CO" sz="1000" dirty="0" err="1" smtClean="0"/>
              <a:t>private</a:t>
            </a:r>
            <a:r>
              <a:rPr lang="es-CO" sz="1000" dirty="0" smtClean="0"/>
              <a:t> sector in at </a:t>
            </a:r>
            <a:r>
              <a:rPr lang="es-CO" sz="1000" dirty="0" err="1" smtClean="0"/>
              <a:t>least</a:t>
            </a:r>
            <a:r>
              <a:rPr lang="es-CO" sz="1000" dirty="0" smtClean="0"/>
              <a:t> 15 </a:t>
            </a:r>
            <a:r>
              <a:rPr lang="es-CO" sz="1000" dirty="0" err="1" smtClean="0"/>
              <a:t>countries</a:t>
            </a:r>
            <a:r>
              <a:rPr lang="es-CO" sz="1000" dirty="0" smtClean="0"/>
              <a:t> </a:t>
            </a:r>
            <a:r>
              <a:rPr lang="es-CO" sz="1000" dirty="0"/>
              <a:t>in </a:t>
            </a:r>
            <a:r>
              <a:rPr lang="es-CO" sz="1000" dirty="0" err="1"/>
              <a:t>the</a:t>
            </a:r>
            <a:r>
              <a:rPr lang="es-CO" sz="1000" dirty="0"/>
              <a:t> global </a:t>
            </a:r>
            <a:r>
              <a:rPr lang="es-CO" sz="1000" dirty="0" err="1"/>
              <a:t>tropics</a:t>
            </a:r>
            <a:r>
              <a:rPr lang="es-CO" sz="1000" dirty="0"/>
              <a:t> and </a:t>
            </a:r>
            <a:r>
              <a:rPr lang="es-CO" sz="1000" dirty="0" err="1" smtClean="0"/>
              <a:t>subtropics</a:t>
            </a:r>
            <a:r>
              <a:rPr lang="es-CO" sz="1000" dirty="0" smtClean="0"/>
              <a:t> and at </a:t>
            </a:r>
            <a:r>
              <a:rPr lang="es-CO" sz="1000" dirty="0" err="1" smtClean="0"/>
              <a:t>least</a:t>
            </a:r>
            <a:r>
              <a:rPr lang="es-CO" sz="1000" dirty="0" smtClean="0"/>
              <a:t> </a:t>
            </a:r>
            <a:r>
              <a:rPr lang="es-CO" sz="1000" dirty="0" err="1" smtClean="0"/>
              <a:t>on</a:t>
            </a:r>
            <a:r>
              <a:rPr lang="es-CO" sz="1000" dirty="0" smtClean="0"/>
              <a:t> 100,000 </a:t>
            </a:r>
            <a:r>
              <a:rPr lang="es-CO" sz="1000" dirty="0" err="1" smtClean="0"/>
              <a:t>hectares</a:t>
            </a:r>
            <a:r>
              <a:rPr lang="es-CO" sz="1000" dirty="0" smtClean="0"/>
              <a:t> </a:t>
            </a:r>
            <a:r>
              <a:rPr lang="es-CO" sz="1000" dirty="0" err="1" smtClean="0"/>
              <a:t>annually</a:t>
            </a:r>
            <a:r>
              <a:rPr lang="es-CO" sz="1000" dirty="0" smtClean="0"/>
              <a:t> </a:t>
            </a:r>
            <a:endParaRPr lang="es-CO" sz="1000" dirty="0"/>
          </a:p>
        </p:txBody>
      </p:sp>
      <p:sp>
        <p:nvSpPr>
          <p:cNvPr id="3" name="Text Placeholder 2"/>
          <p:cNvSpPr>
            <a:spLocks noGrp="1"/>
          </p:cNvSpPr>
          <p:nvPr>
            <p:ph type="body" sz="quarter" idx="11"/>
          </p:nvPr>
        </p:nvSpPr>
        <p:spPr>
          <a:xfrm>
            <a:off x="1828800" y="203120"/>
            <a:ext cx="4953000" cy="863680"/>
          </a:xfrm>
        </p:spPr>
        <p:txBody>
          <a:bodyPr/>
          <a:lstStyle/>
          <a:p>
            <a:r>
              <a:rPr lang="en-US" dirty="0"/>
              <a:t>Product line 1: Feed &amp; Forage selection and </a:t>
            </a:r>
            <a:r>
              <a:rPr lang="en-US" dirty="0" smtClean="0"/>
              <a:t>breeding</a:t>
            </a:r>
            <a:endParaRPr lang="en-US" dirty="0"/>
          </a:p>
        </p:txBody>
      </p:sp>
    </p:spTree>
    <p:extLst>
      <p:ext uri="{BB962C8B-B14F-4D97-AF65-F5344CB8AC3E}">
        <p14:creationId xmlns:p14="http://schemas.microsoft.com/office/powerpoint/2010/main" val="257002794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a:xfrm>
            <a:off x="2745628" y="1124008"/>
            <a:ext cx="3926728" cy="331701"/>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smtClean="0"/>
              <a:t>A simple Theory of Change</a:t>
            </a:r>
            <a:endParaRPr lang="en-US" sz="1800" dirty="0"/>
          </a:p>
        </p:txBody>
      </p:sp>
      <p:sp>
        <p:nvSpPr>
          <p:cNvPr id="4" name="Rectangle 3"/>
          <p:cNvSpPr/>
          <p:nvPr/>
        </p:nvSpPr>
        <p:spPr>
          <a:xfrm>
            <a:off x="1488328" y="1600200"/>
            <a:ext cx="2514600" cy="1223412"/>
          </a:xfrm>
          <a:prstGeom prst="rect">
            <a:avLst/>
          </a:prstGeom>
          <a:ln w="15875">
            <a:solidFill>
              <a:schemeClr val="tx2"/>
            </a:solidFill>
          </a:ln>
        </p:spPr>
        <p:txBody>
          <a:bodyPr wrap="square">
            <a:spAutoFit/>
          </a:bodyPr>
          <a:lstStyle/>
          <a:p>
            <a:r>
              <a:rPr lang="es-CO" sz="1050" dirty="0" smtClean="0"/>
              <a:t>2017-2020: </a:t>
            </a:r>
            <a:r>
              <a:rPr lang="en-US" sz="1050" dirty="0"/>
              <a:t>Development of novel genotyping and phenotyping approaches to improve breeding and selection efficiency (e.g. </a:t>
            </a:r>
            <a:r>
              <a:rPr lang="en-US" sz="1050" dirty="0" smtClean="0"/>
              <a:t>drought </a:t>
            </a:r>
            <a:r>
              <a:rPr lang="en-US" sz="1050" dirty="0"/>
              <a:t>and  agronomic performance </a:t>
            </a:r>
            <a:r>
              <a:rPr lang="en-US" sz="1050" dirty="0" smtClean="0"/>
              <a:t>protocols; </a:t>
            </a:r>
            <a:r>
              <a:rPr lang="en-GB" sz="1050" dirty="0"/>
              <a:t>dense maps and reference genomes to enable genomic selection</a:t>
            </a:r>
            <a:r>
              <a:rPr lang="en-US" sz="1050" dirty="0" smtClean="0"/>
              <a:t>)</a:t>
            </a:r>
            <a:endParaRPr lang="es-CO" sz="1050" dirty="0"/>
          </a:p>
        </p:txBody>
      </p:sp>
      <p:sp>
        <p:nvSpPr>
          <p:cNvPr id="8" name="Rectangle 7"/>
          <p:cNvSpPr/>
          <p:nvPr/>
        </p:nvSpPr>
        <p:spPr>
          <a:xfrm>
            <a:off x="5031628" y="2004157"/>
            <a:ext cx="3244850" cy="415498"/>
          </a:xfrm>
          <a:prstGeom prst="rect">
            <a:avLst/>
          </a:prstGeom>
          <a:ln w="15875">
            <a:solidFill>
              <a:schemeClr val="accent1">
                <a:shade val="50000"/>
              </a:schemeClr>
            </a:solidFill>
          </a:ln>
        </p:spPr>
        <p:txBody>
          <a:bodyPr wrap="square">
            <a:spAutoFit/>
          </a:bodyPr>
          <a:lstStyle/>
          <a:p>
            <a:r>
              <a:rPr lang="es-CO" sz="1050" dirty="0" smtClean="0"/>
              <a:t>2020-2022: </a:t>
            </a:r>
            <a:r>
              <a:rPr lang="en-US" sz="1050" dirty="0"/>
              <a:t>Testing, evaluation and revision of novel genotyping and phenotyping approaches</a:t>
            </a:r>
            <a:endParaRPr lang="es-CO" sz="1050" dirty="0"/>
          </a:p>
        </p:txBody>
      </p:sp>
      <p:sp>
        <p:nvSpPr>
          <p:cNvPr id="11" name="Right Arrow 10"/>
          <p:cNvSpPr/>
          <p:nvPr/>
        </p:nvSpPr>
        <p:spPr>
          <a:xfrm>
            <a:off x="4320428" y="2163695"/>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1221628" y="3399005"/>
            <a:ext cx="3048000" cy="900246"/>
          </a:xfrm>
          <a:prstGeom prst="rect">
            <a:avLst/>
          </a:prstGeom>
          <a:ln w="15875">
            <a:solidFill>
              <a:srgbClr val="FFC000"/>
            </a:solidFill>
          </a:ln>
        </p:spPr>
        <p:txBody>
          <a:bodyPr wrap="square">
            <a:spAutoFit/>
          </a:bodyPr>
          <a:lstStyle/>
          <a:p>
            <a:r>
              <a:rPr lang="es-CO" sz="1050" dirty="0" smtClean="0"/>
              <a:t>2017-2019: </a:t>
            </a:r>
            <a:r>
              <a:rPr lang="en-US" sz="1050" dirty="0"/>
              <a:t>Platform of genomic and phenotyping tools and technologies fully integrated by national and international research partners into forage breeding programs in Latin America and the Caribbean priority countries</a:t>
            </a:r>
            <a:endParaRPr lang="es-CO" sz="1050" dirty="0"/>
          </a:p>
        </p:txBody>
      </p:sp>
      <p:sp>
        <p:nvSpPr>
          <p:cNvPr id="14" name="Rectangle 13"/>
          <p:cNvSpPr/>
          <p:nvPr/>
        </p:nvSpPr>
        <p:spPr>
          <a:xfrm>
            <a:off x="5031628" y="3318214"/>
            <a:ext cx="3244850" cy="1061829"/>
          </a:xfrm>
          <a:prstGeom prst="rect">
            <a:avLst/>
          </a:prstGeom>
          <a:ln w="15875">
            <a:solidFill>
              <a:srgbClr val="FFC000"/>
            </a:solidFill>
          </a:ln>
        </p:spPr>
        <p:txBody>
          <a:bodyPr wrap="square">
            <a:spAutoFit/>
          </a:bodyPr>
          <a:lstStyle/>
          <a:p>
            <a:r>
              <a:rPr lang="es-CO" sz="1050" dirty="0" smtClean="0"/>
              <a:t>2020-2022: </a:t>
            </a:r>
            <a:r>
              <a:rPr lang="en-US" sz="1050" dirty="0"/>
              <a:t>Platform of genomic and phenotyping tools and technologies fully integrated by national and international research partners into forage breeding programs</a:t>
            </a:r>
            <a:r>
              <a:rPr lang="es-CO" sz="1050" dirty="0" smtClean="0"/>
              <a:t> </a:t>
            </a:r>
            <a:r>
              <a:rPr lang="en-US" sz="1050" dirty="0"/>
              <a:t>in a further 2 priority countries in Central America, East Africa and Southeast Asia and further scaling in South America for forages</a:t>
            </a:r>
            <a:endParaRPr lang="es-CO" sz="1050" dirty="0"/>
          </a:p>
        </p:txBody>
      </p:sp>
      <p:sp>
        <p:nvSpPr>
          <p:cNvPr id="16" name="Down Arrow 15"/>
          <p:cNvSpPr/>
          <p:nvPr/>
        </p:nvSpPr>
        <p:spPr>
          <a:xfrm>
            <a:off x="2707528" y="3022762"/>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Down Arrow 16"/>
          <p:cNvSpPr/>
          <p:nvPr/>
        </p:nvSpPr>
        <p:spPr>
          <a:xfrm>
            <a:off x="6173356" y="3023662"/>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ight Brace 18"/>
          <p:cNvSpPr/>
          <p:nvPr/>
        </p:nvSpPr>
        <p:spPr>
          <a:xfrm rot="5400000">
            <a:off x="4494920" y="712731"/>
            <a:ext cx="434862" cy="769620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1" name="Rounded Rectangle 20"/>
          <p:cNvSpPr/>
          <p:nvPr/>
        </p:nvSpPr>
        <p:spPr>
          <a:xfrm>
            <a:off x="8440715" y="134707"/>
            <a:ext cx="609600" cy="292857"/>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t"/>
          <a:lstStyle/>
          <a:p>
            <a:pPr 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COA2</a:t>
            </a:r>
            <a:endParaRPr lang="en-US" sz="105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Text Placeholder 2"/>
          <p:cNvSpPr>
            <a:spLocks noGrp="1"/>
          </p:cNvSpPr>
          <p:nvPr>
            <p:ph type="body" sz="quarter" idx="11"/>
          </p:nvPr>
        </p:nvSpPr>
        <p:spPr>
          <a:xfrm>
            <a:off x="1828800" y="203120"/>
            <a:ext cx="5029200" cy="863680"/>
          </a:xfrm>
        </p:spPr>
        <p:txBody>
          <a:bodyPr/>
          <a:lstStyle/>
          <a:p>
            <a:r>
              <a:rPr lang="en-US" dirty="0"/>
              <a:t>Product line 2: Tools, Ontologies &amp; </a:t>
            </a:r>
            <a:r>
              <a:rPr lang="en-US" dirty="0" smtClean="0"/>
              <a:t>Platforms</a:t>
            </a:r>
            <a:endParaRPr lang="en-US" dirty="0"/>
          </a:p>
        </p:txBody>
      </p:sp>
      <p:sp>
        <p:nvSpPr>
          <p:cNvPr id="15" name="Rounded Rectangle 14"/>
          <p:cNvSpPr/>
          <p:nvPr/>
        </p:nvSpPr>
        <p:spPr>
          <a:xfrm>
            <a:off x="791862" y="4846325"/>
            <a:ext cx="7840978" cy="1502509"/>
          </a:xfrm>
          <a:prstGeom prst="roundRect">
            <a:avLst>
              <a:gd name="adj" fmla="val 7707"/>
            </a:avLst>
          </a:prstGeom>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r>
              <a:rPr lang="en-US" sz="1400" dirty="0"/>
              <a:t>National and international research and development partners and the private sector are using CRP developed forage and rangeland resources (with enhanced traits), in 30 countries and reaching producers who plant over 2 million ha, to increase the rate of genetic gain and exploit the genetic diversity of forages and rangeland species to enhance stress-tolerance, biomass productivity and nutritive value</a:t>
            </a:r>
            <a:r>
              <a:rPr lang="en-US" sz="1400" dirty="0" smtClean="0"/>
              <a:t>.</a:t>
            </a:r>
            <a:endParaRPr lang="es-CO" sz="1400" dirty="0"/>
          </a:p>
        </p:txBody>
      </p:sp>
    </p:spTree>
    <p:extLst>
      <p:ext uri="{BB962C8B-B14F-4D97-AF65-F5344CB8AC3E}">
        <p14:creationId xmlns:p14="http://schemas.microsoft.com/office/powerpoint/2010/main" val="257318285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943962" y="2438400"/>
            <a:ext cx="6666637" cy="609600"/>
          </a:xfrm>
        </p:spPr>
        <p:txBody>
          <a:bodyPr>
            <a:normAutofit lnSpcReduction="10000"/>
          </a:bodyPr>
          <a:lstStyle/>
          <a:p>
            <a:pPr algn="l"/>
            <a:r>
              <a:rPr lang="en-US" dirty="0" smtClean="0"/>
              <a:t>Flagship logic</a:t>
            </a:r>
            <a:endParaRPr lang="en-US" dirty="0"/>
          </a:p>
        </p:txBody>
      </p:sp>
      <p:sp>
        <p:nvSpPr>
          <p:cNvPr id="3" name="Rectangle 2"/>
          <p:cNvSpPr/>
          <p:nvPr/>
        </p:nvSpPr>
        <p:spPr>
          <a:xfrm>
            <a:off x="1066800" y="2286000"/>
            <a:ext cx="877163"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A.</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6" name="Straight Connector 5"/>
          <p:cNvCxnSpPr/>
          <p:nvPr/>
        </p:nvCxnSpPr>
        <p:spPr>
          <a:xfrm>
            <a:off x="0" y="3209330"/>
            <a:ext cx="4953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9499712"/>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a:xfrm>
            <a:off x="2956672" y="1755557"/>
            <a:ext cx="3195544" cy="369375"/>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smtClean="0"/>
              <a:t>A simple Theory of Change</a:t>
            </a:r>
            <a:endParaRPr lang="en-US" sz="1800" dirty="0"/>
          </a:p>
        </p:txBody>
      </p:sp>
      <p:sp>
        <p:nvSpPr>
          <p:cNvPr id="19" name="Right Brace 18"/>
          <p:cNvSpPr/>
          <p:nvPr/>
        </p:nvSpPr>
        <p:spPr>
          <a:xfrm rot="5400000">
            <a:off x="4546084" y="902215"/>
            <a:ext cx="356631" cy="769620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1" name="Rounded Rectangle 20"/>
          <p:cNvSpPr/>
          <p:nvPr/>
        </p:nvSpPr>
        <p:spPr>
          <a:xfrm>
            <a:off x="8394549" y="118928"/>
            <a:ext cx="609600" cy="292857"/>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COA2</a:t>
            </a:r>
            <a:endParaRPr lang="en-US" sz="105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0" name="Rectangle 19"/>
          <p:cNvSpPr/>
          <p:nvPr/>
        </p:nvSpPr>
        <p:spPr>
          <a:xfrm>
            <a:off x="1855694" y="2251850"/>
            <a:ext cx="2514600" cy="577081"/>
          </a:xfrm>
          <a:prstGeom prst="rect">
            <a:avLst/>
          </a:prstGeom>
          <a:ln w="15875">
            <a:solidFill>
              <a:schemeClr val="tx2"/>
            </a:solidFill>
          </a:ln>
        </p:spPr>
        <p:txBody>
          <a:bodyPr wrap="square">
            <a:spAutoFit/>
          </a:bodyPr>
          <a:lstStyle/>
          <a:p>
            <a:r>
              <a:rPr lang="es-CO" sz="1050" dirty="0" smtClean="0"/>
              <a:t>2017-2019: </a:t>
            </a:r>
            <a:r>
              <a:rPr lang="en-US" sz="1050" dirty="0"/>
              <a:t>Development of multi-trait cereal and legume cultivars (e.g. maize, </a:t>
            </a:r>
            <a:r>
              <a:rPr lang="en-US" sz="1050" dirty="0" smtClean="0"/>
              <a:t>cowpea)</a:t>
            </a:r>
            <a:endParaRPr lang="es-CO" sz="1050" dirty="0"/>
          </a:p>
        </p:txBody>
      </p:sp>
      <p:sp>
        <p:nvSpPr>
          <p:cNvPr id="22" name="Rectangle 21"/>
          <p:cNvSpPr/>
          <p:nvPr/>
        </p:nvSpPr>
        <p:spPr>
          <a:xfrm>
            <a:off x="4751294" y="2247604"/>
            <a:ext cx="2514600" cy="415498"/>
          </a:xfrm>
          <a:prstGeom prst="rect">
            <a:avLst/>
          </a:prstGeom>
          <a:ln w="15875">
            <a:solidFill>
              <a:schemeClr val="accent1">
                <a:shade val="50000"/>
              </a:schemeClr>
            </a:solidFill>
          </a:ln>
        </p:spPr>
        <p:txBody>
          <a:bodyPr wrap="square">
            <a:spAutoFit/>
          </a:bodyPr>
          <a:lstStyle/>
          <a:p>
            <a:r>
              <a:rPr lang="es-CO" sz="1050" dirty="0" smtClean="0"/>
              <a:t>2020-2022: </a:t>
            </a:r>
            <a:r>
              <a:rPr lang="en-US" sz="1050" dirty="0"/>
              <a:t>Release and Scaling of food-feed-crop cultivars</a:t>
            </a:r>
            <a:endParaRPr lang="es-CO" sz="1050" dirty="0"/>
          </a:p>
        </p:txBody>
      </p:sp>
      <p:sp>
        <p:nvSpPr>
          <p:cNvPr id="23" name="Right Arrow 22"/>
          <p:cNvSpPr/>
          <p:nvPr/>
        </p:nvSpPr>
        <p:spPr>
          <a:xfrm>
            <a:off x="4421094" y="2404625"/>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Rectangle 23"/>
          <p:cNvSpPr/>
          <p:nvPr/>
        </p:nvSpPr>
        <p:spPr>
          <a:xfrm>
            <a:off x="1881094" y="3216746"/>
            <a:ext cx="2514600" cy="1384995"/>
          </a:xfrm>
          <a:prstGeom prst="rect">
            <a:avLst/>
          </a:prstGeom>
          <a:ln w="15875">
            <a:solidFill>
              <a:srgbClr val="FFC000"/>
            </a:solidFill>
          </a:ln>
        </p:spPr>
        <p:txBody>
          <a:bodyPr wrap="square">
            <a:spAutoFit/>
          </a:bodyPr>
          <a:lstStyle/>
          <a:p>
            <a:r>
              <a:rPr lang="es-CO" sz="1050" dirty="0" smtClean="0"/>
              <a:t>2017-2019: </a:t>
            </a:r>
            <a:r>
              <a:rPr lang="en-US" sz="1050" dirty="0"/>
              <a:t>Superior feed and forage cultivars with higher biomass quantity and quality made available, disseminated and promoted by development partners, government agencies and the private sector and applied by 100,000 farmers in one priority country</a:t>
            </a:r>
            <a:endParaRPr lang="es-CO" sz="1050" dirty="0"/>
          </a:p>
        </p:txBody>
      </p:sp>
      <p:sp>
        <p:nvSpPr>
          <p:cNvPr id="25" name="Rectangle 24"/>
          <p:cNvSpPr/>
          <p:nvPr/>
        </p:nvSpPr>
        <p:spPr>
          <a:xfrm>
            <a:off x="4783044" y="3225923"/>
            <a:ext cx="3244850" cy="1061829"/>
          </a:xfrm>
          <a:prstGeom prst="rect">
            <a:avLst/>
          </a:prstGeom>
          <a:ln w="15875">
            <a:solidFill>
              <a:srgbClr val="FFC000"/>
            </a:solidFill>
          </a:ln>
        </p:spPr>
        <p:txBody>
          <a:bodyPr wrap="square">
            <a:spAutoFit/>
          </a:bodyPr>
          <a:lstStyle/>
          <a:p>
            <a:r>
              <a:rPr lang="es-CO" sz="1050" dirty="0" smtClean="0"/>
              <a:t>2020-2022: </a:t>
            </a:r>
            <a:r>
              <a:rPr lang="en-US" sz="1050" dirty="0"/>
              <a:t>Superior feed and forage cultivars with higher biomass quantity and quality made available, disseminated and promoted by development partners, government agencies and the private sector and applied by 100,000 farmers in further 6 priority countries</a:t>
            </a:r>
            <a:endParaRPr lang="es-CO" sz="1050" dirty="0"/>
          </a:p>
        </p:txBody>
      </p:sp>
      <p:sp>
        <p:nvSpPr>
          <p:cNvPr id="26" name="Down Arrow 25"/>
          <p:cNvSpPr/>
          <p:nvPr/>
        </p:nvSpPr>
        <p:spPr>
          <a:xfrm>
            <a:off x="2922494" y="2931914"/>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7" name="Down Arrow 26"/>
          <p:cNvSpPr/>
          <p:nvPr/>
        </p:nvSpPr>
        <p:spPr>
          <a:xfrm>
            <a:off x="5880322" y="2932814"/>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Text Placeholder 2"/>
          <p:cNvSpPr>
            <a:spLocks noGrp="1"/>
          </p:cNvSpPr>
          <p:nvPr>
            <p:ph type="body" sz="quarter" idx="11"/>
          </p:nvPr>
        </p:nvSpPr>
        <p:spPr/>
        <p:txBody>
          <a:bodyPr/>
          <a:lstStyle/>
          <a:p>
            <a:r>
              <a:rPr lang="en-US" sz="2400" dirty="0"/>
              <a:t>Product line 3: Development of food-feed-crops with high nutritive value and feed biomass through genetic enhancement of crop cultivars</a:t>
            </a:r>
            <a:r>
              <a:rPr lang="en-US" sz="2400" dirty="0" smtClean="0"/>
              <a:t>:</a:t>
            </a:r>
            <a:endParaRPr lang="en-US" sz="2400" dirty="0"/>
          </a:p>
        </p:txBody>
      </p:sp>
      <p:sp>
        <p:nvSpPr>
          <p:cNvPr id="6" name="TextBox 5"/>
          <p:cNvSpPr txBox="1"/>
          <p:nvPr/>
        </p:nvSpPr>
        <p:spPr>
          <a:xfrm>
            <a:off x="228600" y="1234544"/>
            <a:ext cx="8717278" cy="523220"/>
          </a:xfrm>
          <a:prstGeom prst="rect">
            <a:avLst/>
          </a:prstGeom>
          <a:noFill/>
        </p:spPr>
        <p:txBody>
          <a:bodyPr wrap="square" rtlCol="0">
            <a:spAutoFit/>
          </a:bodyPr>
          <a:lstStyle/>
          <a:p>
            <a:r>
              <a:rPr lang="en-US" sz="1400" dirty="0"/>
              <a:t>Targeted genetic enhancement  towards multi-trait cereal and legume cultivars using conventional and molecular breeding approaches integrating </a:t>
            </a:r>
            <a:r>
              <a:rPr lang="en-US" sz="1400" dirty="0" err="1"/>
              <a:t>phenotying</a:t>
            </a:r>
            <a:r>
              <a:rPr lang="en-US" sz="1400" dirty="0"/>
              <a:t> </a:t>
            </a:r>
            <a:r>
              <a:rPr lang="en-US" sz="1400" dirty="0" smtClean="0"/>
              <a:t>capabilities </a:t>
            </a:r>
            <a:r>
              <a:rPr lang="en-US" sz="1400" dirty="0"/>
              <a:t>of crop and livestock </a:t>
            </a:r>
            <a:r>
              <a:rPr lang="en-US" sz="1400" dirty="0" smtClean="0"/>
              <a:t>AFS</a:t>
            </a:r>
            <a:endParaRPr lang="en-US" sz="1400" dirty="0"/>
          </a:p>
        </p:txBody>
      </p:sp>
      <p:sp>
        <p:nvSpPr>
          <p:cNvPr id="16" name="Rounded Rectangle 15"/>
          <p:cNvSpPr/>
          <p:nvPr/>
        </p:nvSpPr>
        <p:spPr>
          <a:xfrm>
            <a:off x="791862" y="5070103"/>
            <a:ext cx="7840978" cy="1054953"/>
          </a:xfrm>
          <a:prstGeom prst="roundRect">
            <a:avLst>
              <a:gd name="adj" fmla="val 7707"/>
            </a:avLst>
          </a:prstGeom>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r>
              <a:rPr lang="en-US" sz="1400" dirty="0"/>
              <a:t>New food feed crop cultivars, superior to local (based on food, feed and fodder traits weighted according to target domains), made available by development partners, government agencies and the private sector and applied by farmers in 7 priority counties and other locations</a:t>
            </a:r>
            <a:r>
              <a:rPr lang="en-US" sz="1400" dirty="0" smtClean="0"/>
              <a:t>.</a:t>
            </a:r>
            <a:endParaRPr lang="es-CO" sz="1400" dirty="0"/>
          </a:p>
        </p:txBody>
      </p:sp>
    </p:spTree>
    <p:extLst>
      <p:ext uri="{BB962C8B-B14F-4D97-AF65-F5344CB8AC3E}">
        <p14:creationId xmlns:p14="http://schemas.microsoft.com/office/powerpoint/2010/main" val="4029876711"/>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2046" y="5562600"/>
            <a:ext cx="8368553" cy="738664"/>
          </a:xfrm>
          <a:prstGeom prst="rect">
            <a:avLst/>
          </a:prstGeom>
          <a:noFill/>
          <a:ln>
            <a:solidFill>
              <a:schemeClr val="accent1"/>
            </a:solidFill>
          </a:ln>
        </p:spPr>
        <p:txBody>
          <a:bodyPr wrap="square" rtlCol="0">
            <a:spAutoFit/>
          </a:bodyPr>
          <a:lstStyle/>
          <a:p>
            <a:r>
              <a:rPr lang="en-US" sz="1400" b="1" dirty="0"/>
              <a:t>What we learned: </a:t>
            </a:r>
            <a:r>
              <a:rPr lang="en-US" sz="1400" dirty="0"/>
              <a:t>Our breeding and selection efforts in 2017 showed that we are still in the discovery phase for most of the materials we work on. </a:t>
            </a:r>
            <a:r>
              <a:rPr lang="en-US" sz="1400" dirty="0" smtClean="0"/>
              <a:t>The </a:t>
            </a:r>
            <a:r>
              <a:rPr lang="en-US" sz="1400" i="1" dirty="0" err="1" smtClean="0"/>
              <a:t>Urochloa</a:t>
            </a:r>
            <a:r>
              <a:rPr lang="en-US" sz="1400" dirty="0" smtClean="0"/>
              <a:t> </a:t>
            </a:r>
            <a:r>
              <a:rPr lang="en-US" sz="1400" dirty="0"/>
              <a:t>hybrids that already have been delivered to our private sector partners are being scaled and show continuous growth rates in terms of adoption. </a:t>
            </a:r>
            <a:endParaRPr lang="en-US" sz="1400" dirty="0" smtClean="0"/>
          </a:p>
        </p:txBody>
      </p:sp>
      <p:graphicFrame>
        <p:nvGraphicFramePr>
          <p:cNvPr id="3" name="Table 2"/>
          <p:cNvGraphicFramePr>
            <a:graphicFrameLocks noGrp="1"/>
          </p:cNvGraphicFramePr>
          <p:nvPr>
            <p:extLst>
              <p:ext uri="{D42A27DB-BD31-4B8C-83A1-F6EECF244321}">
                <p14:modId xmlns:p14="http://schemas.microsoft.com/office/powerpoint/2010/main" val="61783369"/>
              </p:ext>
            </p:extLst>
          </p:nvPr>
        </p:nvGraphicFramePr>
        <p:xfrm>
          <a:off x="228600" y="1219200"/>
          <a:ext cx="8686801" cy="4198192"/>
        </p:xfrm>
        <a:graphic>
          <a:graphicData uri="http://schemas.openxmlformats.org/drawingml/2006/table">
            <a:tbl>
              <a:tblPr firstRow="1" firstCol="1">
                <a:tableStyleId>{793D81CF-94F2-401A-BA57-92F5A7B2D0C5}</a:tableStyleId>
              </a:tblPr>
              <a:tblGrid>
                <a:gridCol w="3489034"/>
                <a:gridCol w="3591654"/>
                <a:gridCol w="535371"/>
                <a:gridCol w="535371"/>
                <a:gridCol w="535371"/>
              </a:tblGrid>
              <a:tr h="241936">
                <a:tc>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r>
              <a:tr h="280158">
                <a:tc>
                  <a:txBody>
                    <a:bodyPr/>
                    <a:lstStyle/>
                    <a:p>
                      <a:pPr algn="l" fontAlgn="b"/>
                      <a:r>
                        <a:rPr lang="en-US" sz="900" u="none" strike="noStrike" spc="-1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3.2.1: Forage genotypes that have the potential to withstand abiotic and biotic stresses, reduce soil degradation and curb greenhouse gas emissions. </a:t>
                      </a:r>
                      <a:endParaRPr lang="en-US" sz="900" b="0" i="0" u="none" strike="noStrike" spc="-10" baseline="0"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List of promising </a:t>
                      </a:r>
                      <a:r>
                        <a:rPr lang="en-US" sz="9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hybrids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defined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bg1"/>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2">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3.2.2: Superior apomictic </a:t>
                      </a:r>
                      <a:r>
                        <a:rPr lang="en-US" sz="9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9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hybrids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New crosses of breeding lines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bg1"/>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Forage hybrids scaled to 100,000 hectares in at least 15 countries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bg1"/>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2">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3.2.3: Open-access genomic tools, forage crop ontologies and phenotyping platforms that increase breeding efficiency</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Documented conceptualization for potential to improve phenotyping efficiency and explore options of genomic selection</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bg1"/>
                    </a:solidFill>
                  </a:tcPr>
                </a:tc>
                <a:tc>
                  <a:txBody>
                    <a:bodyPr/>
                    <a:lstStyle/>
                    <a:p>
                      <a:pPr algn="l" fontAlgn="b"/>
                      <a:r>
                        <a:rPr lang="en-US" sz="6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Due to problems related with the use of our stations, we could not finish this activity</a:t>
                      </a:r>
                      <a:endParaRPr lang="en-US" sz="6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0000"/>
                    </a:solidFill>
                  </a:tcPr>
                </a:tc>
              </a:tr>
              <a:tr h="280158">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Collection of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C.purpureum</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genotyped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3">
                  <a:txBody>
                    <a:bodyPr/>
                    <a:lstStyle/>
                    <a:p>
                      <a:pPr algn="l" fontAlgn="ctr"/>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3.2.4: Indigenous, introduced and well adapted forage, rangeland and cactus species and accessions identified, characterized and introduced</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Key rangeland species including </a:t>
                      </a:r>
                      <a:r>
                        <a:rPr lang="en-US" sz="9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Cactae</a:t>
                      </a:r>
                      <a:r>
                        <a:rPr lang="en-US" sz="900" i="1"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characterized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Climate smart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developed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 Core collection of </a:t>
                      </a:r>
                      <a:r>
                        <a:rPr lang="en-US" sz="9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Panicum</a:t>
                      </a:r>
                      <a:r>
                        <a:rPr lang="en-US" sz="900" i="1"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maxium</a:t>
                      </a:r>
                      <a:r>
                        <a:rPr lang="en-US" sz="900" i="1"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characterized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4">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3.2.5: Key full-purpose crop cultivars that have enhanced residue fodder traits (in collaboration with other CRPs)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Potential of genetic enhancement rice, wheat, barley and cowpea documented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Cultivars of maize, rice, wheat, cowpea and promising material of barley identified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 Options for genetic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selection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maize and wheat investigated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4) Sorghum and pearl millet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phenotyped</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in lab and tested with dairy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producers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bl>
          </a:graphicData>
        </a:graphic>
      </p:graphicFrame>
      <p:sp>
        <p:nvSpPr>
          <p:cNvPr id="4" name="Text Placeholder 3"/>
          <p:cNvSpPr>
            <a:spLocks noGrp="1"/>
          </p:cNvSpPr>
          <p:nvPr>
            <p:ph type="body" sz="quarter" idx="11"/>
          </p:nvPr>
        </p:nvSpPr>
        <p:spPr/>
        <p:txBody>
          <a:bodyPr/>
          <a:lstStyle/>
          <a:p>
            <a:r>
              <a:rPr lang="en-US" dirty="0"/>
              <a:t>CoA 2: Development of new feed and forage options </a:t>
            </a:r>
          </a:p>
        </p:txBody>
      </p:sp>
    </p:spTree>
    <p:extLst>
      <p:ext uri="{BB962C8B-B14F-4D97-AF65-F5344CB8AC3E}">
        <p14:creationId xmlns:p14="http://schemas.microsoft.com/office/powerpoint/2010/main" val="2796585751"/>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57200" y="1860356"/>
            <a:ext cx="8368222" cy="3867308"/>
          </a:xfrm>
          <a:prstGeom prst="rect">
            <a:avLst/>
          </a:prstGeom>
        </p:spPr>
      </p:pic>
      <p:sp>
        <p:nvSpPr>
          <p:cNvPr id="5" name="TextBox 4"/>
          <p:cNvSpPr txBox="1"/>
          <p:nvPr/>
        </p:nvSpPr>
        <p:spPr>
          <a:xfrm flipH="1">
            <a:off x="508652" y="1152470"/>
            <a:ext cx="8265319" cy="707886"/>
          </a:xfrm>
          <a:prstGeom prst="rect">
            <a:avLst/>
          </a:prstGeom>
          <a:noFill/>
        </p:spPr>
        <p:txBody>
          <a:bodyPr wrap="square" rtlCol="0">
            <a:spAutoFit/>
          </a:bodyPr>
          <a:lstStyle/>
          <a:p>
            <a:r>
              <a:rPr lang="en-US" sz="2000" dirty="0" err="1">
                <a:solidFill>
                  <a:srgbClr val="C00000"/>
                </a:solidFill>
              </a:rPr>
              <a:t>Phenomics</a:t>
            </a:r>
            <a:r>
              <a:rPr lang="en-US" sz="2000" dirty="0">
                <a:solidFill>
                  <a:srgbClr val="C00000"/>
                </a:solidFill>
              </a:rPr>
              <a:t> reveals acclimation processes during waterlogging in </a:t>
            </a:r>
            <a:r>
              <a:rPr lang="en-US" sz="2000" i="1" dirty="0" err="1">
                <a:solidFill>
                  <a:srgbClr val="C00000"/>
                </a:solidFill>
              </a:rPr>
              <a:t>Brachiaria</a:t>
            </a:r>
            <a:r>
              <a:rPr lang="en-US" sz="2000" dirty="0">
                <a:solidFill>
                  <a:srgbClr val="C00000"/>
                </a:solidFill>
              </a:rPr>
              <a:t> </a:t>
            </a:r>
            <a:r>
              <a:rPr lang="en-US" sz="2000" i="1" dirty="0" err="1">
                <a:solidFill>
                  <a:srgbClr val="C00000"/>
                </a:solidFill>
              </a:rPr>
              <a:t>humidicola</a:t>
            </a:r>
            <a:r>
              <a:rPr lang="en-US" sz="2000" dirty="0">
                <a:solidFill>
                  <a:srgbClr val="C00000"/>
                </a:solidFill>
              </a:rPr>
              <a:t> hybrids   </a:t>
            </a:r>
          </a:p>
        </p:txBody>
      </p:sp>
      <p:sp>
        <p:nvSpPr>
          <p:cNvPr id="6" name="TextBox 5"/>
          <p:cNvSpPr txBox="1"/>
          <p:nvPr/>
        </p:nvSpPr>
        <p:spPr>
          <a:xfrm>
            <a:off x="1262320" y="5782488"/>
            <a:ext cx="6757983" cy="523220"/>
          </a:xfrm>
          <a:prstGeom prst="rect">
            <a:avLst/>
          </a:prstGeom>
          <a:noFill/>
        </p:spPr>
        <p:txBody>
          <a:bodyPr wrap="square" rtlCol="0">
            <a:spAutoFit/>
          </a:bodyPr>
          <a:lstStyle/>
          <a:p>
            <a:pPr algn="ctr"/>
            <a:r>
              <a:rPr lang="en-US" sz="1400" u="sng" dirty="0"/>
              <a:t>High throughput phenotyping (hundreds of plants/day) has being achieved using a number of hand-held sensors and imaging devices (Visible, NIR, thermal)</a:t>
            </a:r>
          </a:p>
        </p:txBody>
      </p:sp>
      <p:sp>
        <p:nvSpPr>
          <p:cNvPr id="2" name="Text Placeholder 1"/>
          <p:cNvSpPr>
            <a:spLocks noGrp="1"/>
          </p:cNvSpPr>
          <p:nvPr>
            <p:ph type="body" sz="quarter" idx="11"/>
          </p:nvPr>
        </p:nvSpPr>
        <p:spPr/>
        <p:txBody>
          <a:bodyPr/>
          <a:lstStyle/>
          <a:p>
            <a:r>
              <a:rPr lang="en-US" dirty="0"/>
              <a:t>Research Highlights 2017 – CoA </a:t>
            </a:r>
            <a:r>
              <a:rPr lang="en-US" dirty="0" smtClean="0"/>
              <a:t>2</a:t>
            </a:r>
            <a:endParaRPr lang="en-US" dirty="0"/>
          </a:p>
        </p:txBody>
      </p:sp>
    </p:spTree>
    <p:extLst>
      <p:ext uri="{BB962C8B-B14F-4D97-AF65-F5344CB8AC3E}">
        <p14:creationId xmlns:p14="http://schemas.microsoft.com/office/powerpoint/2010/main" val="2609759987"/>
      </p:ext>
    </p:extLst>
  </p:cSld>
  <p:clrMapOvr>
    <a:masterClrMapping/>
  </p:clrMapOvr>
  <p:transition spd="slow">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flipH="1">
            <a:off x="635790" y="1062051"/>
            <a:ext cx="8265319" cy="707886"/>
          </a:xfrm>
          <a:prstGeom prst="rect">
            <a:avLst/>
          </a:prstGeom>
          <a:noFill/>
        </p:spPr>
        <p:txBody>
          <a:bodyPr wrap="square" rtlCol="0">
            <a:spAutoFit/>
          </a:bodyPr>
          <a:lstStyle/>
          <a:p>
            <a:r>
              <a:rPr lang="en-US" sz="2000" dirty="0">
                <a:solidFill>
                  <a:srgbClr val="C00000"/>
                </a:solidFill>
              </a:rPr>
              <a:t>Development of rapid methods to estimate cover areas and leaf greenness in individual plants</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18343" y="2214261"/>
            <a:ext cx="3904064" cy="2196117"/>
          </a:xfrm>
          <a:prstGeom prst="rect">
            <a:avLst/>
          </a:prstGeom>
        </p:spPr>
      </p:pic>
      <p:sp>
        <p:nvSpPr>
          <p:cNvPr id="5" name="TextBox 4"/>
          <p:cNvSpPr txBox="1"/>
          <p:nvPr/>
        </p:nvSpPr>
        <p:spPr>
          <a:xfrm>
            <a:off x="910830" y="2269957"/>
            <a:ext cx="2822970" cy="3624069"/>
          </a:xfrm>
          <a:prstGeom prst="rect">
            <a:avLst/>
          </a:prstGeom>
          <a:noFill/>
        </p:spPr>
        <p:txBody>
          <a:bodyPr wrap="square" rtlCol="0">
            <a:spAutoFit/>
          </a:bodyPr>
          <a:lstStyle/>
          <a:p>
            <a:pPr marL="214313" indent="-214313">
              <a:buFont typeface="Arial" charset="0"/>
              <a:buChar char="•"/>
            </a:pPr>
            <a:r>
              <a:rPr lang="en-US" sz="1350" dirty="0"/>
              <a:t>Methods for semi-automatic detection of individual plants using drones and measurements of canopy cover, leaf greenness have been implemented.</a:t>
            </a:r>
          </a:p>
          <a:p>
            <a:pPr marL="214313" indent="-214313">
              <a:buFont typeface="Arial" charset="0"/>
              <a:buChar char="•"/>
            </a:pPr>
            <a:endParaRPr lang="en-US" sz="1350" dirty="0"/>
          </a:p>
          <a:p>
            <a:pPr marL="214313" indent="-214313">
              <a:buFont typeface="Arial" charset="0"/>
              <a:buChar char="•"/>
            </a:pPr>
            <a:r>
              <a:rPr lang="en-US" sz="1350" dirty="0"/>
              <a:t>This can be used for rapid screening in a large number of genotypes </a:t>
            </a:r>
          </a:p>
          <a:p>
            <a:pPr marL="214313" indent="-214313">
              <a:buFont typeface="Arial" charset="0"/>
              <a:buChar char="•"/>
            </a:pPr>
            <a:endParaRPr lang="en-US" sz="1350" dirty="0"/>
          </a:p>
          <a:p>
            <a:pPr marL="214313" indent="-214313">
              <a:buFont typeface="Arial" charset="0"/>
              <a:buChar char="•"/>
            </a:pPr>
            <a:endParaRPr lang="en-US" sz="1350" dirty="0"/>
          </a:p>
          <a:p>
            <a:pPr marL="214313" indent="-214313">
              <a:buFont typeface="Arial" charset="0"/>
              <a:buChar char="•"/>
            </a:pPr>
            <a:endParaRPr lang="en-US" sz="1350" dirty="0"/>
          </a:p>
          <a:p>
            <a:pPr marL="214313" indent="-214313">
              <a:buFont typeface="Arial" charset="0"/>
              <a:buChar char="•"/>
            </a:pPr>
            <a:r>
              <a:rPr lang="en-US" sz="1350" dirty="0"/>
              <a:t>Other methods such as canopy temperature to (e.g., to test drought stress) from remote sensing are being refined</a:t>
            </a:r>
          </a:p>
        </p:txBody>
      </p:sp>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918343" y="4645030"/>
            <a:ext cx="3904064" cy="1525413"/>
          </a:xfrm>
          <a:prstGeom prst="rect">
            <a:avLst/>
          </a:prstGeom>
        </p:spPr>
      </p:pic>
      <p:sp>
        <p:nvSpPr>
          <p:cNvPr id="7" name="Rectangle 6"/>
          <p:cNvSpPr/>
          <p:nvPr/>
        </p:nvSpPr>
        <p:spPr>
          <a:xfrm>
            <a:off x="857250" y="2133600"/>
            <a:ext cx="7067550" cy="23574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857250" y="4571918"/>
            <a:ext cx="7067550" cy="16716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 Placeholder 1"/>
          <p:cNvSpPr>
            <a:spLocks noGrp="1"/>
          </p:cNvSpPr>
          <p:nvPr>
            <p:ph type="body" sz="quarter" idx="11"/>
          </p:nvPr>
        </p:nvSpPr>
        <p:spPr/>
        <p:txBody>
          <a:bodyPr/>
          <a:lstStyle/>
          <a:p>
            <a:r>
              <a:rPr lang="en-US" dirty="0"/>
              <a:t>Research Highlights 2017 – CoA </a:t>
            </a:r>
            <a:r>
              <a:rPr lang="en-US" dirty="0" smtClean="0"/>
              <a:t>2</a:t>
            </a:r>
            <a:endParaRPr lang="en-US" dirty="0"/>
          </a:p>
        </p:txBody>
      </p:sp>
    </p:spTree>
    <p:extLst>
      <p:ext uri="{BB962C8B-B14F-4D97-AF65-F5344CB8AC3E}">
        <p14:creationId xmlns:p14="http://schemas.microsoft.com/office/powerpoint/2010/main" val="4271898966"/>
      </p:ext>
    </p:ext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Food-feed crops</a:t>
            </a:r>
            <a:r>
              <a:rPr lang="en-US" dirty="0" smtClean="0"/>
              <a:t>:</a:t>
            </a:r>
            <a:endParaRPr lang="en-US" dirty="0"/>
          </a:p>
        </p:txBody>
      </p:sp>
      <p:sp>
        <p:nvSpPr>
          <p:cNvPr id="4" name="Text Placeholder 3"/>
          <p:cNvSpPr>
            <a:spLocks noGrp="1"/>
          </p:cNvSpPr>
          <p:nvPr>
            <p:ph type="body" sz="quarter" idx="12"/>
          </p:nvPr>
        </p:nvSpPr>
        <p:spPr>
          <a:xfrm>
            <a:off x="609600" y="1447800"/>
            <a:ext cx="8001000" cy="4495800"/>
          </a:xfrm>
        </p:spPr>
        <p:txBody>
          <a:bodyPr>
            <a:noAutofit/>
          </a:bodyPr>
          <a:lstStyle/>
          <a:p>
            <a:pPr marL="0" indent="0">
              <a:lnSpc>
                <a:spcPct val="100000"/>
              </a:lnSpc>
              <a:spcAft>
                <a:spcPts val="0"/>
              </a:spcAft>
              <a:buNone/>
            </a:pPr>
            <a:r>
              <a:rPr lang="en-US" b="1" dirty="0" smtClean="0">
                <a:latin typeface="Calibri" panose="020F0502020204030204" pitchFamily="34" charset="0"/>
                <a:ea typeface="Calibri" panose="020F0502020204030204" pitchFamily="34" charset="0"/>
                <a:cs typeface="Times New Roman" panose="02020603050405020304" pitchFamily="18" charset="0"/>
              </a:rPr>
              <a:t>Field </a:t>
            </a:r>
            <a:r>
              <a:rPr lang="en-US" b="1" dirty="0">
                <a:latin typeface="Calibri" panose="020F0502020204030204" pitchFamily="34" charset="0"/>
                <a:ea typeface="Calibri" panose="020F0502020204030204" pitchFamily="34" charset="0"/>
                <a:cs typeface="Times New Roman" panose="02020603050405020304" pitchFamily="18" charset="0"/>
              </a:rPr>
              <a:t>Crops Research accepted a special issue (SI) </a:t>
            </a:r>
            <a:r>
              <a:rPr lang="en-US" dirty="0">
                <a:latin typeface="Calibri" panose="020F0502020204030204" pitchFamily="34" charset="0"/>
                <a:ea typeface="Calibri" panose="020F0502020204030204" pitchFamily="34" charset="0"/>
                <a:cs typeface="Times New Roman" panose="02020603050405020304" pitchFamily="18" charset="0"/>
              </a:rPr>
              <a:t>proposition from the Livestock CRP on dual purpose rice and wheat with 13 contributions from South Asia, East and West Africa and Australia with 11 contribution derived from CRP </a:t>
            </a:r>
            <a:r>
              <a:rPr lang="en-US" dirty="0" smtClean="0">
                <a:latin typeface="Calibri" panose="020F0502020204030204" pitchFamily="34" charset="0"/>
                <a:ea typeface="Calibri" panose="020F0502020204030204" pitchFamily="34" charset="0"/>
                <a:cs typeface="Times New Roman" panose="02020603050405020304" pitchFamily="18" charset="0"/>
              </a:rPr>
              <a:t>work.</a:t>
            </a:r>
          </a:p>
          <a:p>
            <a:pPr marL="0" indent="0">
              <a:lnSpc>
                <a:spcPct val="100000"/>
              </a:lnSpc>
              <a:spcAft>
                <a:spcPts val="0"/>
              </a:spcAft>
              <a:buNone/>
            </a:pPr>
            <a:r>
              <a:rPr lang="en-US" dirty="0" smtClean="0">
                <a:latin typeface="Calibri" panose="020F0502020204030204" pitchFamily="34" charset="0"/>
                <a:ea typeface="Calibri" panose="020F0502020204030204" pitchFamily="34" charset="0"/>
                <a:cs typeface="Times New Roman" panose="02020603050405020304" pitchFamily="18" charset="0"/>
              </a:rPr>
              <a:t>The </a:t>
            </a:r>
            <a:r>
              <a:rPr lang="en-US" dirty="0">
                <a:latin typeface="Calibri" panose="020F0502020204030204" pitchFamily="34" charset="0"/>
                <a:ea typeface="Calibri" panose="020F0502020204030204" pitchFamily="34" charset="0"/>
                <a:cs typeface="Times New Roman" panose="02020603050405020304" pitchFamily="18" charset="0"/>
              </a:rPr>
              <a:t>SI spans work on:</a:t>
            </a:r>
          </a:p>
          <a:p>
            <a:pPr marL="1243013" lvl="3" indent="-214313">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Fodder market of rice and wheat straw</a:t>
            </a:r>
          </a:p>
          <a:p>
            <a:pPr marL="1243013" lvl="3" indent="-214313">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Genotypic variations in rice and wheat straw fodder quality</a:t>
            </a:r>
          </a:p>
          <a:p>
            <a:pPr marL="1243013" lvl="3" indent="-214313">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Relationships between gran and straw traits</a:t>
            </a:r>
          </a:p>
          <a:p>
            <a:pPr marL="1243013" lvl="3" indent="-214313">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Targeted genetic enhancement towards  food-feed-fodder </a:t>
            </a:r>
            <a:r>
              <a:rPr lang="en-US" sz="2400" dirty="0" smtClean="0">
                <a:latin typeface="Calibri" panose="020F0502020204030204" pitchFamily="34" charset="0"/>
                <a:ea typeface="Calibri" panose="020F0502020204030204" pitchFamily="34" charset="0"/>
                <a:cs typeface="Times New Roman" panose="02020603050405020304" pitchFamily="18" charset="0"/>
              </a:rPr>
              <a:t>traits</a:t>
            </a:r>
            <a:endParaRPr lang="en-US" dirty="0"/>
          </a:p>
        </p:txBody>
      </p:sp>
    </p:spTree>
    <p:extLst>
      <p:ext uri="{BB962C8B-B14F-4D97-AF65-F5344CB8AC3E}">
        <p14:creationId xmlns:p14="http://schemas.microsoft.com/office/powerpoint/2010/main" val="2390989097"/>
      </p:ext>
    </p:extLst>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8600" y="5638800"/>
            <a:ext cx="8382000" cy="830997"/>
          </a:xfrm>
          <a:prstGeom prst="rect">
            <a:avLst/>
          </a:prstGeom>
          <a:noFill/>
          <a:ln>
            <a:solidFill>
              <a:schemeClr val="accent1"/>
            </a:solidFill>
          </a:ln>
        </p:spPr>
        <p:txBody>
          <a:bodyPr wrap="square" rtlCol="0">
            <a:spAutoFit/>
          </a:bodyPr>
          <a:lstStyle/>
          <a:p>
            <a:r>
              <a:rPr lang="en-US" sz="1200" b="1" dirty="0"/>
              <a:t>How it builds on what we learned: </a:t>
            </a:r>
            <a:r>
              <a:rPr lang="en-US" sz="1200" dirty="0" smtClean="0"/>
              <a:t>Our </a:t>
            </a:r>
            <a:r>
              <a:rPr lang="en-US" sz="1200" dirty="0"/>
              <a:t>breeding and selection </a:t>
            </a:r>
            <a:r>
              <a:rPr lang="en-US" sz="1200" dirty="0" smtClean="0"/>
              <a:t>discovery </a:t>
            </a:r>
            <a:r>
              <a:rPr lang="en-US" sz="1200" dirty="0"/>
              <a:t>phase </a:t>
            </a:r>
            <a:r>
              <a:rPr lang="en-US" sz="1200" dirty="0" smtClean="0"/>
              <a:t>will </a:t>
            </a:r>
            <a:r>
              <a:rPr lang="en-US" sz="1200" dirty="0"/>
              <a:t>continue in 2018 and also in 2019. After that, new materials can be delivered to public and private sector partners for transformation and scaling. </a:t>
            </a:r>
            <a:r>
              <a:rPr lang="en-US" sz="1200" i="1" dirty="0" err="1" smtClean="0"/>
              <a:t>Urochloa</a:t>
            </a:r>
            <a:r>
              <a:rPr lang="en-US" sz="1200" dirty="0" smtClean="0"/>
              <a:t> hybrid scaling through private sector will </a:t>
            </a:r>
            <a:r>
              <a:rPr lang="en-US" sz="1200" dirty="0"/>
              <a:t>be continued in 2018 and we will seek to cooperate more strongly with our private sector partners in order to support their scaling activities. </a:t>
            </a:r>
          </a:p>
        </p:txBody>
      </p:sp>
      <p:graphicFrame>
        <p:nvGraphicFramePr>
          <p:cNvPr id="6" name="Table 5"/>
          <p:cNvGraphicFramePr>
            <a:graphicFrameLocks noGrp="1"/>
          </p:cNvGraphicFramePr>
          <p:nvPr>
            <p:extLst>
              <p:ext uri="{D42A27DB-BD31-4B8C-83A1-F6EECF244321}">
                <p14:modId xmlns:p14="http://schemas.microsoft.com/office/powerpoint/2010/main" val="3522000070"/>
              </p:ext>
            </p:extLst>
          </p:nvPr>
        </p:nvGraphicFramePr>
        <p:xfrm>
          <a:off x="228600" y="1143000"/>
          <a:ext cx="8713694" cy="4389121"/>
        </p:xfrm>
        <a:graphic>
          <a:graphicData uri="http://schemas.openxmlformats.org/drawingml/2006/table">
            <a:tbl>
              <a:tblPr firstRow="1" firstCol="1" bandRow="1">
                <a:tableStyleId>{9DCAF9ED-07DC-4A11-8D7F-57B35C25682E}</a:tableStyleId>
              </a:tblPr>
              <a:tblGrid>
                <a:gridCol w="1219200"/>
                <a:gridCol w="6781555"/>
                <a:gridCol w="712939"/>
              </a:tblGrid>
              <a:tr h="328438">
                <a:tc>
                  <a:txBody>
                    <a:bodyPr/>
                    <a:lstStyle/>
                    <a:p>
                      <a:pPr algn="ctr"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Major research lines for the 6 years</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algn="ctr"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Budget</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2418495">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Selection and breeding of competitive, resource-efficient, highly productive and high quality forages</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Advanced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selections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of </a:t>
                      </a:r>
                      <a:r>
                        <a:rPr lang="en-US" sz="9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 purpureum</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for performance under drought available </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Release of “</a:t>
                      </a:r>
                      <a:r>
                        <a:rPr lang="en-US" sz="900"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Camello</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drought tolerant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cultivar</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One water-logging tolerant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cultivar tested in multiple locations.</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Testcross progenies produced for new breeding cycle (Br19) of </a:t>
                      </a:r>
                      <a:r>
                        <a:rPr lang="en-US" sz="9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U.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brizantha</a:t>
                      </a:r>
                      <a:r>
                        <a:rPr lang="en-US" sz="9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x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ruziziensis</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x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decumbens</a:t>
                      </a:r>
                      <a:endParaRPr lang="en-US" sz="9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Recombination of BhSx14 selections based on hybrid performance, in order to advance in the breeding cycle.</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Identify the best male parent for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recurrent selection program following a factorial design.</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early selection protocols of water-logging resistant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humidicola</a:t>
                      </a:r>
                      <a:endParaRPr lang="en-US" sz="9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Well adapted forage/rangeland species for diverse agro-ecosystems to cope with abiotic stresses.</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Drought resilient Cactus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Opuntia</a:t>
                      </a:r>
                      <a:r>
                        <a:rPr lang="en-US" sz="9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ficus-indica</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for agro-ecological production systems across </a:t>
                      </a:r>
                      <a:r>
                        <a:rPr lang="en-US" sz="900"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Bhuj</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and Jhansi in India developed</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Cold and salt tolerant varieties of cactus developed for WANA</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Assessment of different propagation techniques for trees and shrubs for rehabilitation of degraded rangelands at watershed scale in Afghanistan</a:t>
                      </a:r>
                    </a:p>
                    <a:p>
                      <a:pPr marL="228600" indent="-228600" algn="l" fontAlgn="t">
                        <a:buFont typeface="+mj-lt"/>
                        <a:buAutoNum type="arabicPeriod"/>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Application of GWAS/MAS to enhance advanced selections of Pennisetum for performance under drought</a:t>
                      </a:r>
                    </a:p>
                    <a:p>
                      <a:pPr marL="228600" indent="-228600" algn="l" fontAlgn="t">
                        <a:buFont typeface="+mj-lt"/>
                        <a:buAutoNum type="arabicPeriod"/>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Application of GWAS/MAS to enhance advanced selections of Pennisetum with improved agronomic performance</a:t>
                      </a:r>
                    </a:p>
                    <a:p>
                      <a:pPr marL="228600" indent="-228600" algn="l" fontAlgn="t">
                        <a:buFont typeface="+mj-lt"/>
                        <a:buAutoNum type="arabicPeriod"/>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Study of </a:t>
                      </a:r>
                      <a:r>
                        <a:rPr lang="en-US" sz="900" b="0" i="1" u="none" strike="noStrike" dirty="0" err="1"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population structure with the aim to establish heterotic groups, maximizing the genetic gain of both components of the hybrid breeding scheme</a:t>
                      </a:r>
                    </a:p>
                    <a:p>
                      <a:pPr marL="228600" indent="-228600" algn="l" fontAlgn="t">
                        <a:buFont typeface="+mj-lt"/>
                        <a:buAutoNum type="arabicPeriod"/>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Multi-locational testing of advanced selections of </a:t>
                      </a:r>
                      <a:r>
                        <a:rPr lang="en-US" sz="900" b="0" i="1" u="none" strike="noStrike" dirty="0" err="1"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for water-logging resistance.</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0" indent="0" algn="l" fontAlgn="t">
                        <a:buFont typeface="+mj-lt"/>
                        <a:buNone/>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659k</a:t>
                      </a:r>
                    </a:p>
                    <a:p>
                      <a:pPr marL="0" indent="0" algn="l" fontAlgn="t">
                        <a:buFont typeface="+mj-lt"/>
                        <a:buNone/>
                      </a:pPr>
                      <a:endPar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570k</a:t>
                      </a:r>
                    </a:p>
                    <a:p>
                      <a:pPr marL="0" indent="0" algn="l" fontAlgn="t">
                        <a:buFont typeface="+mj-lt"/>
                        <a:buNone/>
                      </a:pP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656875">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Tools, Ontologies &amp;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Platforms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Robust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drought protocol for </a:t>
                      </a:r>
                      <a:r>
                        <a:rPr lang="en-US" sz="9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 </a:t>
                      </a:r>
                      <a:r>
                        <a:rPr lang="en-US" sz="900" i="1"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purpureum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established</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Publish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annotated reference genome of diploid </a:t>
                      </a:r>
                      <a:r>
                        <a:rPr lang="en-US" sz="9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i="1"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ruziziensis</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t>
                      </a:r>
                    </a:p>
                    <a:p>
                      <a:pPr marL="228600" indent="-228600" algn="l" fontAlgn="t">
                        <a:buFont typeface="+mj-lt"/>
                        <a:buAutoNum type="arabicPeriod"/>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Drought and agronomic performance protocols established for </a:t>
                      </a:r>
                      <a:r>
                        <a:rPr lang="en-US" sz="900" b="0" i="1"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 purpureum</a:t>
                      </a:r>
                    </a:p>
                  </a:txBody>
                  <a:tcPr marL="45720" marR="0" marT="0" marB="0" anchor="ctr"/>
                </a:tc>
                <a:tc>
                  <a:txBody>
                    <a:bodyPr/>
                    <a:lstStyle/>
                    <a:p>
                      <a:pPr marL="0" indent="0" algn="l" fontAlgn="t">
                        <a:buFont typeface="+mj-lt"/>
                        <a:buNone/>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304k</a:t>
                      </a:r>
                    </a:p>
                    <a:p>
                      <a:pPr marL="0" indent="0" algn="l" fontAlgn="t">
                        <a:buFont typeface="+mj-lt"/>
                        <a:buNone/>
                      </a:pPr>
                      <a:endPar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0</a:t>
                      </a:r>
                    </a:p>
                  </a:txBody>
                  <a:tcPr marL="45720" marR="0" marT="0" marB="0" anchor="ctr"/>
                </a:tc>
              </a:tr>
              <a:tr h="985313">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food-feed-crops with high nutritive value and feed biomass through genetic enhancement of crop cultivars</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Potential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genetic enhancement of barley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documented.</a:t>
                      </a:r>
                    </a:p>
                    <a:p>
                      <a:pPr marL="228600" indent="-228600" algn="l" fontAlgn="t">
                        <a:buFont typeface="+mj-lt"/>
                        <a:buAutoNum type="arabicPeriod"/>
                      </a:pP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Promising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material of barley, lentil, chickpea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identified.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0" indent="0" algn="l" fontAlgn="t">
                        <a:buFont typeface="+mj-lt"/>
                        <a:buNone/>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158k</a:t>
                      </a:r>
                    </a:p>
                    <a:p>
                      <a:pPr marL="0" indent="0" algn="l" fontAlgn="t">
                        <a:buFont typeface="+mj-lt"/>
                        <a:buNone/>
                      </a:pPr>
                      <a:endPar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172k</a:t>
                      </a:r>
                    </a:p>
                  </a:txBody>
                  <a:tcPr marL="45720" marR="0" marT="0" marB="0" anchor="ctr"/>
                </a:tc>
              </a:tr>
            </a:tbl>
          </a:graphicData>
        </a:graphic>
      </p:graphicFrame>
      <p:sp>
        <p:nvSpPr>
          <p:cNvPr id="5" name="Text Placeholder 1"/>
          <p:cNvSpPr txBox="1">
            <a:spLocks/>
          </p:cNvSpPr>
          <p:nvPr/>
        </p:nvSpPr>
        <p:spPr>
          <a:xfrm>
            <a:off x="1703294" y="74979"/>
            <a:ext cx="7239000" cy="1143000"/>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solidFill>
                  <a:srgbClr val="C00000"/>
                </a:solidFill>
              </a:rPr>
              <a:t>CoA 2: </a:t>
            </a:r>
            <a:r>
              <a:rPr lang="en-US" sz="2000" dirty="0"/>
              <a:t>Development of new feed and forage </a:t>
            </a:r>
            <a:r>
              <a:rPr lang="en-US" sz="2000" dirty="0" smtClean="0"/>
              <a:t>options</a:t>
            </a:r>
            <a:endParaRPr lang="en-US" sz="2000" dirty="0"/>
          </a:p>
        </p:txBody>
      </p:sp>
    </p:spTree>
    <p:extLst>
      <p:ext uri="{BB962C8B-B14F-4D97-AF65-F5344CB8AC3E}">
        <p14:creationId xmlns:p14="http://schemas.microsoft.com/office/powerpoint/2010/main" val="1260261067"/>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lnSpcReduction="10000"/>
          </a:bodyPr>
          <a:lstStyle/>
          <a:p>
            <a:pPr algn="l"/>
            <a:r>
              <a:rPr lang="en-US" dirty="0" smtClean="0"/>
              <a:t>Key FP Bilateral Projects and W1/2 per CoA</a:t>
            </a:r>
            <a:endParaRPr lang="es-CO" dirty="0"/>
          </a:p>
        </p:txBody>
      </p:sp>
      <p:sp>
        <p:nvSpPr>
          <p:cNvPr id="4" name="Rounded Rectangle 3"/>
          <p:cNvSpPr/>
          <p:nvPr/>
        </p:nvSpPr>
        <p:spPr>
          <a:xfrm>
            <a:off x="210064" y="2872240"/>
            <a:ext cx="2057400" cy="2614160"/>
          </a:xfrm>
          <a:prstGeom prst="roundRect">
            <a:avLst>
              <a:gd name="adj" fmla="val 3229"/>
            </a:avLst>
          </a:prstGeom>
          <a:noFill/>
          <a:ln>
            <a:noFill/>
          </a:ln>
        </p:spPr>
        <p:style>
          <a:lnRef idx="1">
            <a:schemeClr val="accent1"/>
          </a:lnRef>
          <a:fillRef idx="2">
            <a:schemeClr val="accent1"/>
          </a:fillRef>
          <a:effectRef idx="1">
            <a:schemeClr val="accent1"/>
          </a:effectRef>
          <a:fontRef idx="minor">
            <a:schemeClr val="dk1"/>
          </a:fontRef>
        </p:style>
        <p:txBody>
          <a:bodyPr lIns="0" rIns="0" rtlCol="0" anchor="t"/>
          <a:lstStyle/>
          <a:p>
            <a:pPr marL="137160" indent="-137160">
              <a:buClr>
                <a:schemeClr val="accent1"/>
              </a:buClr>
              <a:buFont typeface="Arial" panose="020B0604020202020204" pitchFamily="34" charset="0"/>
              <a:buChar char="•"/>
            </a:pPr>
            <a:endParaRPr lang="en-US"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Rounded Rectangle 4"/>
          <p:cNvSpPr/>
          <p:nvPr/>
        </p:nvSpPr>
        <p:spPr>
          <a:xfrm>
            <a:off x="2392061" y="2872240"/>
            <a:ext cx="2057400" cy="2614160"/>
          </a:xfrm>
          <a:prstGeom prst="roundRect">
            <a:avLst>
              <a:gd name="adj" fmla="val 3229"/>
            </a:avLst>
          </a:prstGeom>
          <a:noFill/>
          <a:ln>
            <a:noFill/>
          </a:ln>
        </p:spPr>
        <p:style>
          <a:lnRef idx="1">
            <a:schemeClr val="accent2"/>
          </a:lnRef>
          <a:fillRef idx="2">
            <a:schemeClr val="accent2"/>
          </a:fillRef>
          <a:effectRef idx="1">
            <a:schemeClr val="accent2"/>
          </a:effectRef>
          <a:fontRef idx="minor">
            <a:schemeClr val="dk1"/>
          </a:fontRef>
        </p:style>
        <p:txBody>
          <a:bodyPr lIns="0" rIns="0" rtlCol="0" anchor="t"/>
          <a:lstStyle/>
          <a:p>
            <a:pPr marL="137160" indent="-137160">
              <a:buClr>
                <a:srgbClr val="C00000"/>
              </a:buClr>
              <a:buFont typeface="Arial" panose="020B0604020202020204" pitchFamily="34" charset="0"/>
              <a:buChar char="•"/>
            </a:pPr>
            <a:endParaRPr lang="en-US"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ounded Rectangle 6"/>
          <p:cNvSpPr/>
          <p:nvPr/>
        </p:nvSpPr>
        <p:spPr>
          <a:xfrm>
            <a:off x="6756057" y="2872240"/>
            <a:ext cx="2057400" cy="2614160"/>
          </a:xfrm>
          <a:prstGeom prst="roundRect">
            <a:avLst>
              <a:gd name="adj" fmla="val 3229"/>
            </a:avLst>
          </a:prstGeom>
          <a:noFill/>
          <a:ln>
            <a:noFill/>
          </a:ln>
        </p:spPr>
        <p:style>
          <a:lnRef idx="1">
            <a:schemeClr val="accent6"/>
          </a:lnRef>
          <a:fillRef idx="2">
            <a:schemeClr val="accent6"/>
          </a:fillRef>
          <a:effectRef idx="1">
            <a:schemeClr val="accent6"/>
          </a:effectRef>
          <a:fontRef idx="minor">
            <a:schemeClr val="dk1"/>
          </a:fontRef>
        </p:style>
        <p:txBody>
          <a:bodyPr lIns="0" rIns="0" rtlCol="0" anchor="t"/>
          <a:lstStyle/>
          <a:p>
            <a:pPr marL="137160" indent="-137160">
              <a:buClr>
                <a:schemeClr val="accent6"/>
              </a:buClr>
              <a:buFont typeface="Arial" panose="020B0604020202020204" pitchFamily="34" charset="0"/>
              <a:buChar char="•"/>
            </a:pPr>
            <a:endParaRPr lang="es-CO"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2" name="TextBox 11"/>
          <p:cNvSpPr txBox="1"/>
          <p:nvPr/>
        </p:nvSpPr>
        <p:spPr>
          <a:xfrm>
            <a:off x="210061" y="1622864"/>
            <a:ext cx="4590539" cy="4678204"/>
          </a:xfrm>
          <a:prstGeom prst="rect">
            <a:avLst/>
          </a:prstGeom>
          <a:noFill/>
          <a:ln>
            <a:solidFill>
              <a:schemeClr val="accent1"/>
            </a:solidFill>
          </a:ln>
        </p:spPr>
        <p:txBody>
          <a:bodyPr wrap="square" rtlCol="0">
            <a:spAutoFit/>
          </a:bodyPr>
          <a:lstStyle/>
          <a:p>
            <a:r>
              <a:rPr lang="en-US" b="1" dirty="0" smtClean="0">
                <a:solidFill>
                  <a:srgbClr val="FF0000"/>
                </a:solidFill>
              </a:rPr>
              <a:t>Key </a:t>
            </a:r>
            <a:r>
              <a:rPr lang="en-US" b="1" dirty="0">
                <a:solidFill>
                  <a:srgbClr val="FF0000"/>
                </a:solidFill>
              </a:rPr>
              <a:t>W3/bilateral </a:t>
            </a:r>
            <a:r>
              <a:rPr lang="en-US" b="1" dirty="0" smtClean="0">
                <a:solidFill>
                  <a:srgbClr val="FF0000"/>
                </a:solidFill>
              </a:rPr>
              <a:t>projects (742k USD)</a:t>
            </a:r>
            <a:endParaRPr lang="en-US" b="1" dirty="0">
              <a:solidFill>
                <a:srgbClr val="FF0000"/>
              </a:solidFill>
            </a:endParaRPr>
          </a:p>
          <a:p>
            <a:pPr marL="171450" lvl="0" indent="-171450">
              <a:buFont typeface="Arial" panose="020B0604020202020204" pitchFamily="34" charset="0"/>
              <a:buChar char="•"/>
            </a:pPr>
            <a:endParaRPr lang="en-US" sz="1000" dirty="0" smtClean="0"/>
          </a:p>
          <a:p>
            <a:pPr marL="171450" lvl="0" indent="-171450">
              <a:buFont typeface="Arial" panose="020B0604020202020204" pitchFamily="34" charset="0"/>
              <a:buChar char="•"/>
            </a:pPr>
            <a:r>
              <a:rPr lang="en-US" sz="900" dirty="0" smtClean="0"/>
              <a:t>INIFAP </a:t>
            </a:r>
            <a:r>
              <a:rPr lang="en-US" sz="900" dirty="0"/>
              <a:t>Phase </a:t>
            </a:r>
            <a:r>
              <a:rPr lang="en-US" sz="900" dirty="0" smtClean="0"/>
              <a:t>1 &amp; Phase 2 (Government </a:t>
            </a:r>
            <a:r>
              <a:rPr lang="en-US" sz="900" dirty="0"/>
              <a:t>of Mexico W3</a:t>
            </a:r>
            <a:r>
              <a:rPr lang="en-US" sz="900" dirty="0" smtClean="0"/>
              <a:t>); Mexico, Nicaragua &amp; Colombia</a:t>
            </a:r>
            <a:endParaRPr lang="en-US" sz="900" dirty="0"/>
          </a:p>
          <a:p>
            <a:pPr marL="171450" lvl="0" indent="-171450">
              <a:buFont typeface="Arial" panose="020B0604020202020204" pitchFamily="34" charset="0"/>
              <a:buChar char="•"/>
            </a:pPr>
            <a:r>
              <a:rPr lang="en-US" sz="900" dirty="0" smtClean="0"/>
              <a:t>Research and Distribution of </a:t>
            </a:r>
            <a:r>
              <a:rPr lang="en-US" sz="900" i="1" dirty="0" smtClean="0"/>
              <a:t>B. </a:t>
            </a:r>
            <a:r>
              <a:rPr lang="en-US" sz="900" i="1" dirty="0" err="1" smtClean="0"/>
              <a:t>humidicola</a:t>
            </a:r>
            <a:r>
              <a:rPr lang="en-US" sz="900" i="1" dirty="0" smtClean="0"/>
              <a:t> </a:t>
            </a:r>
            <a:r>
              <a:rPr lang="en-US" sz="900" dirty="0" smtClean="0"/>
              <a:t>and Tetraploid </a:t>
            </a:r>
            <a:r>
              <a:rPr lang="en-US" sz="900" i="1" dirty="0" smtClean="0"/>
              <a:t>B. </a:t>
            </a:r>
            <a:r>
              <a:rPr lang="en-US" sz="900" i="1" dirty="0" err="1" smtClean="0"/>
              <a:t>ruziziensis</a:t>
            </a:r>
            <a:r>
              <a:rPr lang="en-US" sz="900" i="1" dirty="0" smtClean="0"/>
              <a:t> </a:t>
            </a:r>
            <a:r>
              <a:rPr lang="en-US" sz="900" dirty="0" smtClean="0"/>
              <a:t>x Various Accessions of </a:t>
            </a:r>
            <a:r>
              <a:rPr lang="en-US" sz="900" i="1" dirty="0" smtClean="0"/>
              <a:t>B. </a:t>
            </a:r>
            <a:r>
              <a:rPr lang="en-US" sz="900" i="1" dirty="0" err="1" smtClean="0"/>
              <a:t>decumbens</a:t>
            </a:r>
            <a:r>
              <a:rPr lang="en-US" sz="900" dirty="0" smtClean="0"/>
              <a:t> or </a:t>
            </a:r>
            <a:r>
              <a:rPr lang="en-US" sz="900" i="1" dirty="0" smtClean="0"/>
              <a:t>B. </a:t>
            </a:r>
            <a:r>
              <a:rPr lang="en-US" sz="900" i="1" dirty="0" err="1" smtClean="0"/>
              <a:t>brizantha</a:t>
            </a:r>
            <a:r>
              <a:rPr lang="en-US" sz="900" i="1" dirty="0" smtClean="0"/>
              <a:t> </a:t>
            </a:r>
            <a:r>
              <a:rPr lang="en-US" sz="900" dirty="0" smtClean="0"/>
              <a:t>(DOW </a:t>
            </a:r>
            <a:r>
              <a:rPr lang="en-US" sz="900" dirty="0" err="1" smtClean="0"/>
              <a:t>Agrigenetics</a:t>
            </a:r>
            <a:r>
              <a:rPr lang="en-US" sz="900" dirty="0" smtClean="0"/>
              <a:t>); global</a:t>
            </a:r>
          </a:p>
          <a:p>
            <a:pPr marL="171450" lvl="0" indent="-171450">
              <a:buFont typeface="Arial" panose="020B0604020202020204" pitchFamily="34" charset="0"/>
              <a:buChar char="•"/>
            </a:pPr>
            <a:r>
              <a:rPr lang="en-US" sz="900" dirty="0" err="1" smtClean="0"/>
              <a:t>Corpoica</a:t>
            </a:r>
            <a:r>
              <a:rPr lang="en-US" sz="900" dirty="0" smtClean="0"/>
              <a:t> Phase I: </a:t>
            </a:r>
            <a:r>
              <a:rPr lang="en-US" sz="900" dirty="0" err="1" smtClean="0"/>
              <a:t>Alianza</a:t>
            </a:r>
            <a:r>
              <a:rPr lang="en-US" sz="900" dirty="0" smtClean="0"/>
              <a:t> </a:t>
            </a:r>
            <a:r>
              <a:rPr lang="en-US" sz="900" dirty="0" err="1" smtClean="0"/>
              <a:t>Corpoica</a:t>
            </a:r>
            <a:r>
              <a:rPr lang="en-US" sz="900" dirty="0" smtClean="0"/>
              <a:t>-CIAT </a:t>
            </a:r>
            <a:r>
              <a:rPr lang="en-US" sz="900" dirty="0" err="1" smtClean="0"/>
              <a:t>Cooperacion</a:t>
            </a:r>
            <a:r>
              <a:rPr lang="en-US" sz="900" dirty="0" smtClean="0"/>
              <a:t> para la </a:t>
            </a:r>
            <a:r>
              <a:rPr lang="en-US" sz="900" dirty="0" err="1" smtClean="0"/>
              <a:t>investigación</a:t>
            </a:r>
            <a:r>
              <a:rPr lang="en-US" sz="900" dirty="0" smtClean="0"/>
              <a:t> </a:t>
            </a:r>
            <a:r>
              <a:rPr lang="en-US" sz="900" dirty="0" err="1" smtClean="0"/>
              <a:t>en</a:t>
            </a:r>
            <a:r>
              <a:rPr lang="en-US" sz="900" dirty="0" smtClean="0"/>
              <a:t> </a:t>
            </a:r>
            <a:r>
              <a:rPr lang="en-US" sz="900" dirty="0" err="1" smtClean="0"/>
              <a:t>ganadería</a:t>
            </a:r>
            <a:r>
              <a:rPr lang="en-US" sz="900" dirty="0" smtClean="0"/>
              <a:t> (</a:t>
            </a:r>
            <a:r>
              <a:rPr lang="en-US" sz="900" dirty="0" err="1" smtClean="0"/>
              <a:t>Corpoica</a:t>
            </a:r>
            <a:r>
              <a:rPr lang="en-US" sz="900" dirty="0" smtClean="0"/>
              <a:t>); Colombia</a:t>
            </a:r>
          </a:p>
          <a:p>
            <a:pPr marL="171450" lvl="0" indent="-171450">
              <a:buFont typeface="Arial" panose="020B0604020202020204" pitchFamily="34" charset="0"/>
              <a:buChar char="•"/>
            </a:pPr>
            <a:r>
              <a:rPr lang="en-US" sz="900" dirty="0" smtClean="0"/>
              <a:t>Development of new forage genetic resources and their utilization (RDA Korea); Ethiopia</a:t>
            </a:r>
          </a:p>
          <a:p>
            <a:pPr marL="171450" lvl="0" indent="-171450">
              <a:buFont typeface="Arial" panose="020B0604020202020204" pitchFamily="34" charset="0"/>
              <a:buChar char="•"/>
            </a:pPr>
            <a:r>
              <a:rPr lang="en-US" sz="900" dirty="0" smtClean="0"/>
              <a:t>Sorghum and Pearl millet forages for intensified dairy systems in India (OPEC); India</a:t>
            </a:r>
          </a:p>
          <a:p>
            <a:pPr marL="171450" lvl="0" indent="-171450">
              <a:buFont typeface="Arial" panose="020B0604020202020204" pitchFamily="34" charset="0"/>
              <a:buChar char="•"/>
            </a:pPr>
            <a:r>
              <a:rPr lang="en-US" sz="900" dirty="0" smtClean="0"/>
              <a:t>Food Feed Crops in India (ICAR); India</a:t>
            </a:r>
          </a:p>
          <a:p>
            <a:pPr marL="171450" lvl="0" indent="-171450">
              <a:buFont typeface="Arial" panose="020B0604020202020204" pitchFamily="34" charset="0"/>
              <a:buChar char="•"/>
            </a:pPr>
            <a:r>
              <a:rPr lang="en-US" sz="900" dirty="0" smtClean="0"/>
              <a:t>Assessing adaptability and utilization potential of </a:t>
            </a:r>
            <a:r>
              <a:rPr lang="en-US" sz="900" dirty="0" err="1" smtClean="0"/>
              <a:t>Opuntia</a:t>
            </a:r>
            <a:r>
              <a:rPr lang="en-US" sz="900" dirty="0" smtClean="0"/>
              <a:t> </a:t>
            </a:r>
            <a:r>
              <a:rPr lang="en-US" sz="900" dirty="0" err="1" smtClean="0"/>
              <a:t>ficus-indica</a:t>
            </a:r>
            <a:r>
              <a:rPr lang="en-US" sz="900" dirty="0" smtClean="0"/>
              <a:t> in low rainfall regions of India (ICAR India); India</a:t>
            </a:r>
          </a:p>
          <a:p>
            <a:pPr marL="171450" lvl="0" indent="-171450">
              <a:buFont typeface="Arial" panose="020B0604020202020204" pitchFamily="34" charset="0"/>
              <a:buChar char="•"/>
            </a:pPr>
            <a:r>
              <a:rPr lang="en-US" sz="900" dirty="0" smtClean="0"/>
              <a:t>Climate Smart Brachiaria grasses for improving livestock production in East Africa (SIDA); East Africa </a:t>
            </a:r>
          </a:p>
          <a:p>
            <a:pPr marL="171450" lvl="0" indent="-171450">
              <a:buFont typeface="Arial" panose="020B0604020202020204" pitchFamily="34" charset="0"/>
              <a:buChar char="•"/>
            </a:pPr>
            <a:r>
              <a:rPr lang="en-US" sz="900" dirty="0" smtClean="0"/>
              <a:t>Gap Funding on forage breeding (BMZ/ACIAR); Kenya, Ethiopia, Colombia, North Africa</a:t>
            </a:r>
          </a:p>
          <a:p>
            <a:pPr marL="171450" lvl="0" indent="-171450">
              <a:buFont typeface="Arial" panose="020B0604020202020204" pitchFamily="34" charset="0"/>
              <a:buChar char="•"/>
            </a:pPr>
            <a:r>
              <a:rPr lang="en-US" sz="900" dirty="0" smtClean="0"/>
              <a:t>Delivering Superior Barley Varieties for Food Security and Poverty Reduction in CWANA (AFESD); Global &amp; Morocco</a:t>
            </a:r>
          </a:p>
          <a:p>
            <a:pPr marL="171450" lvl="0" indent="-171450">
              <a:buFont typeface="Arial" panose="020B0604020202020204" pitchFamily="34" charset="0"/>
              <a:buChar char="•"/>
            </a:pPr>
            <a:r>
              <a:rPr lang="en-US" sz="900" dirty="0" smtClean="0"/>
              <a:t>Improved forage grasses: Making the case for their integration into humid- to sub-humid livestock production systems in Kenya and Ethiopia (BMZ); Kenya &amp; Ethiopia</a:t>
            </a:r>
          </a:p>
          <a:p>
            <a:pPr marL="171450" lvl="0" indent="-171450">
              <a:buFont typeface="Arial" panose="020B0604020202020204" pitchFamily="34" charset="0"/>
              <a:buChar char="•"/>
            </a:pPr>
            <a:r>
              <a:rPr lang="en-US" sz="900" dirty="0" smtClean="0"/>
              <a:t>Exploiting biodiversity in </a:t>
            </a:r>
            <a:r>
              <a:rPr lang="en-US" sz="900" i="1" dirty="0" smtClean="0"/>
              <a:t>Brachiaria </a:t>
            </a:r>
            <a:r>
              <a:rPr lang="en-US" sz="900" dirty="0" smtClean="0"/>
              <a:t>and </a:t>
            </a:r>
            <a:r>
              <a:rPr lang="en-US" sz="900" i="1" dirty="0" err="1" smtClean="0"/>
              <a:t>Panicum</a:t>
            </a:r>
            <a:r>
              <a:rPr lang="en-US" sz="900" i="1" dirty="0" smtClean="0"/>
              <a:t> </a:t>
            </a:r>
            <a:r>
              <a:rPr lang="en-US" sz="900" dirty="0" smtClean="0"/>
              <a:t>tropical forage grasses using forward and reverse genetics to improve livelihoods and sustainability (BBSRC); Colombia</a:t>
            </a:r>
          </a:p>
          <a:p>
            <a:pPr marL="171450" lvl="0" indent="-171450">
              <a:buFont typeface="Arial" panose="020B0604020202020204" pitchFamily="34" charset="0"/>
              <a:buChar char="•"/>
            </a:pPr>
            <a:r>
              <a:rPr lang="en-US" sz="900" dirty="0" smtClean="0"/>
              <a:t>Advancing sustainable forage-based livestock production systems using multi-source remote sensing and social science approaches (BBSRC); Colombia</a:t>
            </a:r>
          </a:p>
          <a:p>
            <a:pPr marL="171450" lvl="0" indent="-171450">
              <a:buFont typeface="Arial" panose="020B0604020202020204" pitchFamily="34" charset="0"/>
              <a:buChar char="•"/>
            </a:pPr>
            <a:r>
              <a:rPr lang="en-US" sz="900" i="1" dirty="0" smtClean="0"/>
              <a:t>"Attributed funding" from Germany as a contribution to the genetic </a:t>
            </a:r>
            <a:r>
              <a:rPr lang="en-US" sz="900" i="1" dirty="0" err="1" smtClean="0"/>
              <a:t>resouces</a:t>
            </a:r>
            <a:r>
              <a:rPr lang="en-US" sz="900" i="1" dirty="0" smtClean="0"/>
              <a:t> collections of ILRI 2017 (BMZ – </a:t>
            </a:r>
            <a:r>
              <a:rPr lang="en-US" sz="900" i="1" dirty="0" err="1" smtClean="0"/>
              <a:t>Genebank</a:t>
            </a:r>
            <a:r>
              <a:rPr lang="en-US" sz="900" i="1" dirty="0" smtClean="0"/>
              <a:t> Funding); global</a:t>
            </a:r>
            <a:endParaRPr lang="en-US" sz="900" i="1" dirty="0"/>
          </a:p>
          <a:p>
            <a:pPr marL="171450" lvl="0" indent="-171450">
              <a:buFont typeface="Arial" panose="020B0604020202020204" pitchFamily="34" charset="0"/>
              <a:buChar char="•"/>
            </a:pPr>
            <a:r>
              <a:rPr lang="en-US" sz="900" dirty="0" err="1" smtClean="0"/>
              <a:t>BecA</a:t>
            </a:r>
            <a:r>
              <a:rPr lang="en-US" sz="900" dirty="0" smtClean="0"/>
              <a:t>-ILRI </a:t>
            </a:r>
            <a:r>
              <a:rPr lang="en-US" sz="900" dirty="0"/>
              <a:t>Hub and </a:t>
            </a:r>
            <a:r>
              <a:rPr lang="en-US" sz="900" dirty="0" err="1"/>
              <a:t>Sida</a:t>
            </a:r>
            <a:r>
              <a:rPr lang="en-US" sz="900" dirty="0"/>
              <a:t> Partnership for Agricultural Research and Biosciences Capacity Building in Eastern and Central Africa (SIDA</a:t>
            </a:r>
            <a:r>
              <a:rPr lang="en-US" sz="900" dirty="0" smtClean="0"/>
              <a:t>); East &amp; Central Africa</a:t>
            </a:r>
            <a:endParaRPr lang="en-US" sz="900" dirty="0"/>
          </a:p>
        </p:txBody>
      </p:sp>
      <p:sp>
        <p:nvSpPr>
          <p:cNvPr id="13" name="TextBox 12"/>
          <p:cNvSpPr txBox="1"/>
          <p:nvPr/>
        </p:nvSpPr>
        <p:spPr>
          <a:xfrm>
            <a:off x="4925198" y="1627980"/>
            <a:ext cx="3990202" cy="2523768"/>
          </a:xfrm>
          <a:prstGeom prst="rect">
            <a:avLst/>
          </a:prstGeom>
          <a:noFill/>
          <a:ln>
            <a:solidFill>
              <a:schemeClr val="accent1"/>
            </a:solidFill>
          </a:ln>
        </p:spPr>
        <p:txBody>
          <a:bodyPr wrap="square" rtlCol="0">
            <a:spAutoFit/>
          </a:bodyPr>
          <a:lstStyle/>
          <a:p>
            <a:r>
              <a:rPr lang="en-US" b="1" dirty="0" smtClean="0">
                <a:solidFill>
                  <a:srgbClr val="FF0000"/>
                </a:solidFill>
              </a:rPr>
              <a:t>W1/2 activities (1,121k USD)</a:t>
            </a:r>
          </a:p>
          <a:p>
            <a:pPr marL="285750" indent="-285750">
              <a:buFont typeface="Arial" panose="020B0604020202020204" pitchFamily="34" charset="0"/>
              <a:buChar char="•"/>
            </a:pPr>
            <a:endParaRPr lang="en-US" sz="1000" dirty="0" smtClean="0"/>
          </a:p>
          <a:p>
            <a:pPr marL="285750" indent="-285750">
              <a:buFont typeface="Arial" panose="020B0604020202020204" pitchFamily="34" charset="0"/>
              <a:buChar char="•"/>
            </a:pPr>
            <a:r>
              <a:rPr lang="en-US" sz="1000" dirty="0" smtClean="0"/>
              <a:t>Application </a:t>
            </a:r>
            <a:r>
              <a:rPr lang="en-US" sz="1000" dirty="0"/>
              <a:t>of GWAS/MAS to enhance advanced selections of Pennisetum for performance under </a:t>
            </a:r>
            <a:r>
              <a:rPr lang="en-US" sz="1000" dirty="0" smtClean="0"/>
              <a:t>drought; East Africa</a:t>
            </a:r>
            <a:endParaRPr lang="en-US" sz="1000" dirty="0"/>
          </a:p>
          <a:p>
            <a:pPr marL="285750" indent="-285750">
              <a:buFont typeface="Arial" panose="020B0604020202020204" pitchFamily="34" charset="0"/>
              <a:buChar char="•"/>
            </a:pPr>
            <a:r>
              <a:rPr lang="en-US" sz="1000" dirty="0" smtClean="0"/>
              <a:t>Application </a:t>
            </a:r>
            <a:r>
              <a:rPr lang="en-US" sz="1000" dirty="0"/>
              <a:t>of GWAS/MAS to enhance advanced selections of Pennisetum with improved agronomic </a:t>
            </a:r>
            <a:r>
              <a:rPr lang="en-US" sz="1000" dirty="0" smtClean="0"/>
              <a:t>performance</a:t>
            </a:r>
            <a:r>
              <a:rPr lang="en-US" sz="1000" dirty="0"/>
              <a:t>; East Africa</a:t>
            </a:r>
          </a:p>
          <a:p>
            <a:pPr marL="285750" indent="-285750">
              <a:buFont typeface="Arial" panose="020B0604020202020204" pitchFamily="34" charset="0"/>
              <a:buChar char="•"/>
            </a:pPr>
            <a:r>
              <a:rPr lang="en-US" sz="1000" dirty="0" smtClean="0"/>
              <a:t>Study </a:t>
            </a:r>
            <a:r>
              <a:rPr lang="en-US" sz="1000" dirty="0"/>
              <a:t>of </a:t>
            </a:r>
            <a:r>
              <a:rPr lang="en-US" sz="1000" i="1" dirty="0" err="1"/>
              <a:t>Megathyrsus</a:t>
            </a:r>
            <a:r>
              <a:rPr lang="en-US" sz="1000" dirty="0"/>
              <a:t> population structure with the aim to establish heterotic groups, maximizing the genetic gain of both components of the hybrid breeding </a:t>
            </a:r>
            <a:r>
              <a:rPr lang="en-US" sz="1000" dirty="0" smtClean="0"/>
              <a:t>scheme; global</a:t>
            </a:r>
            <a:endParaRPr lang="en-US" sz="1000" dirty="0"/>
          </a:p>
          <a:p>
            <a:pPr marL="285750" indent="-285750">
              <a:buFont typeface="Arial" panose="020B0604020202020204" pitchFamily="34" charset="0"/>
              <a:buChar char="•"/>
            </a:pPr>
            <a:r>
              <a:rPr lang="en-US" sz="1000" b="1" dirty="0" smtClean="0"/>
              <a:t>Multi-locational </a:t>
            </a:r>
            <a:r>
              <a:rPr lang="en-US" sz="1000" b="1" dirty="0"/>
              <a:t>testing of advanced selections of </a:t>
            </a:r>
            <a:r>
              <a:rPr lang="en-US" sz="1000" b="1" i="1" dirty="0" err="1"/>
              <a:t>Urochloa</a:t>
            </a:r>
            <a:r>
              <a:rPr lang="en-US" sz="1000" b="1" dirty="0"/>
              <a:t> for water-logging </a:t>
            </a:r>
            <a:r>
              <a:rPr lang="en-US" sz="1000" b="1" dirty="0" smtClean="0"/>
              <a:t>resistance; Latin America &amp; East Africa </a:t>
            </a:r>
          </a:p>
          <a:p>
            <a:pPr marL="285750" indent="-285750">
              <a:buFont typeface="Arial" panose="020B0604020202020204" pitchFamily="34" charset="0"/>
              <a:buChar char="•"/>
            </a:pPr>
            <a:r>
              <a:rPr lang="en-US" sz="1000" b="1" dirty="0" smtClean="0"/>
              <a:t>Drought </a:t>
            </a:r>
            <a:r>
              <a:rPr lang="en-US" sz="1000" b="1" dirty="0"/>
              <a:t>and  agronomic performance protocols established for </a:t>
            </a:r>
            <a:r>
              <a:rPr lang="en-US" sz="1000" b="1" i="1" dirty="0"/>
              <a:t>P. </a:t>
            </a:r>
            <a:r>
              <a:rPr lang="en-US" sz="1000" b="1" i="1" dirty="0" smtClean="0"/>
              <a:t>purpureum</a:t>
            </a:r>
            <a:r>
              <a:rPr lang="en-US" sz="1000" b="1" dirty="0" smtClean="0"/>
              <a:t>; East Africa </a:t>
            </a:r>
            <a:endParaRPr lang="en-US" b="1" dirty="0"/>
          </a:p>
        </p:txBody>
      </p:sp>
      <p:sp>
        <p:nvSpPr>
          <p:cNvPr id="9" name="Rounded Rectangle 8"/>
          <p:cNvSpPr/>
          <p:nvPr/>
        </p:nvSpPr>
        <p:spPr>
          <a:xfrm>
            <a:off x="228599" y="1219200"/>
            <a:ext cx="8686801" cy="274320"/>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2</a:t>
            </a:r>
          </a:p>
        </p:txBody>
      </p:sp>
      <p:sp>
        <p:nvSpPr>
          <p:cNvPr id="10" name="TextBox 9"/>
          <p:cNvSpPr txBox="1"/>
          <p:nvPr/>
        </p:nvSpPr>
        <p:spPr>
          <a:xfrm>
            <a:off x="4925197" y="4286208"/>
            <a:ext cx="3407229" cy="246221"/>
          </a:xfrm>
          <a:prstGeom prst="rect">
            <a:avLst/>
          </a:prstGeom>
          <a:noFill/>
          <a:ln>
            <a:solidFill>
              <a:schemeClr val="accent1"/>
            </a:solidFill>
          </a:ln>
        </p:spPr>
        <p:txBody>
          <a:bodyPr wrap="square" rtlCol="0">
            <a:spAutoFit/>
          </a:bodyPr>
          <a:lstStyle/>
          <a:p>
            <a:r>
              <a:rPr lang="en-US" sz="1000" b="1" dirty="0" smtClean="0"/>
              <a:t>* Most critical W1/2 activities</a:t>
            </a:r>
            <a:endParaRPr lang="en-US" sz="1000" b="1" dirty="0"/>
          </a:p>
        </p:txBody>
      </p:sp>
    </p:spTree>
    <p:extLst>
      <p:ext uri="{BB962C8B-B14F-4D97-AF65-F5344CB8AC3E}">
        <p14:creationId xmlns:p14="http://schemas.microsoft.com/office/powerpoint/2010/main" val="2377276800"/>
      </p:ext>
    </p:extLst>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1943962" y="2438400"/>
            <a:ext cx="6666637" cy="609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smtClean="0"/>
              <a:t>Cluster 3</a:t>
            </a:r>
            <a:endParaRPr lang="en-US" dirty="0"/>
          </a:p>
        </p:txBody>
      </p:sp>
      <p:sp>
        <p:nvSpPr>
          <p:cNvPr id="6" name="Rectangle 5"/>
          <p:cNvSpPr/>
          <p:nvPr/>
        </p:nvSpPr>
        <p:spPr>
          <a:xfrm>
            <a:off x="970620" y="2286000"/>
            <a:ext cx="954107"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iii.</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7" name="Straight Connector 6"/>
          <p:cNvCxnSpPr/>
          <p:nvPr/>
        </p:nvCxnSpPr>
        <p:spPr>
          <a:xfrm>
            <a:off x="0" y="3209330"/>
            <a:ext cx="4953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33566"/>
      </p:ext>
    </p:extLst>
  </p:cSld>
  <p:clrMapOvr>
    <a:masterClrMapping/>
  </p:clrMapOvr>
  <p:transition spd="slow">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943600" y="220996"/>
            <a:ext cx="3036350" cy="1015663"/>
          </a:xfrm>
          <a:prstGeom prst="rect">
            <a:avLst/>
          </a:prstGeom>
          <a:noFill/>
          <a:ln>
            <a:solidFill>
              <a:schemeClr val="accent1"/>
            </a:solidFill>
          </a:ln>
        </p:spPr>
        <p:txBody>
          <a:bodyPr wrap="square" rtlCol="0">
            <a:spAutoFit/>
          </a:bodyPr>
          <a:lstStyle/>
          <a:p>
            <a:pPr algn="r"/>
            <a:r>
              <a:rPr lang="en-US" sz="1200" b="1" dirty="0"/>
              <a:t>Who is involved:</a:t>
            </a:r>
          </a:p>
          <a:p>
            <a:pPr algn="r"/>
            <a:r>
              <a:rPr lang="en-US" sz="1200" dirty="0" smtClean="0"/>
              <a:t>Lead scientist: Michael </a:t>
            </a:r>
            <a:r>
              <a:rPr lang="en-US" sz="1200" dirty="0" err="1" smtClean="0"/>
              <a:t>Blümmel</a:t>
            </a:r>
            <a:endParaRPr lang="en-US" sz="1200" dirty="0" smtClean="0"/>
          </a:p>
          <a:p>
            <a:pPr algn="r"/>
            <a:r>
              <a:rPr lang="en-US" sz="1200" dirty="0" smtClean="0"/>
              <a:t>CRP </a:t>
            </a:r>
            <a:r>
              <a:rPr lang="en-US" sz="1200" dirty="0"/>
              <a:t>partners</a:t>
            </a:r>
            <a:r>
              <a:rPr lang="en-US" sz="1200" dirty="0" smtClean="0"/>
              <a:t>: ILRI, ICARDA, SLU</a:t>
            </a:r>
            <a:endParaRPr lang="en-US" sz="1200" dirty="0"/>
          </a:p>
          <a:p>
            <a:pPr algn="r"/>
            <a:r>
              <a:rPr lang="en-US" sz="1200" dirty="0"/>
              <a:t>Collaborators</a:t>
            </a:r>
            <a:r>
              <a:rPr lang="en-US" sz="1200" dirty="0" smtClean="0"/>
              <a:t>: NARS, private sector, ARIS, development partners</a:t>
            </a:r>
            <a:endParaRPr lang="en-US" sz="1200" dirty="0"/>
          </a:p>
        </p:txBody>
      </p:sp>
      <p:graphicFrame>
        <p:nvGraphicFramePr>
          <p:cNvPr id="7" name="Table 6"/>
          <p:cNvGraphicFramePr>
            <a:graphicFrameLocks noGrp="1"/>
          </p:cNvGraphicFramePr>
          <p:nvPr>
            <p:extLst>
              <p:ext uri="{D42A27DB-BD31-4B8C-83A1-F6EECF244321}">
                <p14:modId xmlns:p14="http://schemas.microsoft.com/office/powerpoint/2010/main" val="596959849"/>
              </p:ext>
            </p:extLst>
          </p:nvPr>
        </p:nvGraphicFramePr>
        <p:xfrm>
          <a:off x="304800" y="1371600"/>
          <a:ext cx="8675147" cy="4928912"/>
        </p:xfrm>
        <a:graphic>
          <a:graphicData uri="http://schemas.openxmlformats.org/drawingml/2006/table">
            <a:tbl>
              <a:tblPr firstRow="1" firstCol="1" bandRow="1">
                <a:tableStyleId>{69012ECD-51FC-41F1-AA8D-1B2483CD663E}</a:tableStyleId>
              </a:tblPr>
              <a:tblGrid>
                <a:gridCol w="791817"/>
                <a:gridCol w="3932144"/>
                <a:gridCol w="658531"/>
                <a:gridCol w="658531"/>
                <a:gridCol w="658531"/>
                <a:gridCol w="658531"/>
                <a:gridCol w="658531"/>
                <a:gridCol w="658531"/>
              </a:tblGrid>
              <a:tr h="198128">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Main Activity</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 &amp; 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2017</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2019</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2020</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2021</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2022</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r>
              <a:tr h="183920">
                <a:tc rowSpan="7">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on-farm: Asses labor availability for feed and match feed intervention and labor availability</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8392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1) Assessments of </a:t>
                      </a:r>
                      <a:r>
                        <a:rPr lang="en-US" sz="900" dirty="0" err="1">
                          <a:effectLst/>
                          <a:latin typeface="Arial Unicode MS" panose="020B0604020202020204" pitchFamily="34" charset="-128"/>
                          <a:ea typeface="Arial Unicode MS" panose="020B0604020202020204" pitchFamily="34" charset="-128"/>
                          <a:cs typeface="Arial Unicode MS" panose="020B0604020202020204" pitchFamily="34" charset="-128"/>
                        </a:rPr>
                        <a:t>labour</a:t>
                      </a: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availability for on farm feed interventions and feed interventions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8392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 Training modules developed</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8392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3) On farm feed processing options designed and pilot tested</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9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r>
              <a:tr h="18392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4) Seasonal surplus feed preserved as hay or silage</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83920">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45636">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A) Well-targeted training modules in feed processing and feeding are used by national and international development partners in at least 1 priority country</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83920">
                <a:tc rowSpan="5">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off farm</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8392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1) Business plans for feed based SMEs and establishment of pilot plants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8392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 Ration balancing and least cost diet tools with reduced transaction cost</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gridSpan="3">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Scaling</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83920">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45636">
                <a:tc vMerge="1">
                  <a:txBody>
                    <a:bodyPr/>
                    <a:lstStyle/>
                    <a:p>
                      <a:endParaRPr lang="en-US"/>
                    </a:p>
                  </a:txBody>
                  <a:tcPr/>
                </a:tc>
                <a:tc>
                  <a:txBody>
                    <a:bodyPr/>
                    <a:lstStyle/>
                    <a:p>
                      <a:pPr marL="0" marR="0">
                        <a:lnSpc>
                          <a:spcPct val="115000"/>
                        </a:lnSpc>
                        <a:spcBef>
                          <a:spcPts val="0"/>
                        </a:spcBef>
                        <a:spcAft>
                          <a:spcPts val="0"/>
                        </a:spcAft>
                      </a:pPr>
                      <a:r>
                        <a:rPr lang="en-US" sz="900" spc="-1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A) Scalable and gender-responsive processing technologies are used by national and international development partners, the private sector and community-level organizations in at least 1 priority country</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83920">
                <a:tc rowSpan="6">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Agronomic practices and use of indigenous rangeland species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83920">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1) Identify 3 to 5 well adapted rangeland species with high productivity </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83920">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2) Identify and promote sustainable rangeland management practices for each selected ecosystem</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83920">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5381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A) Livestock producers apply management strategies to conserve/rehabilitate rangelands and use diets that increase productivity in 1 priority country </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b="1">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9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5381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B) Livestock producers apply management strategies to conserve/rehabilitate rangelands and use diets that increase productivity in 1 priority country in a further 2 priority countries</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 name="Text Placeholder 1"/>
          <p:cNvSpPr>
            <a:spLocks noGrp="1"/>
          </p:cNvSpPr>
          <p:nvPr>
            <p:ph type="body" sz="quarter" idx="11"/>
          </p:nvPr>
        </p:nvSpPr>
        <p:spPr/>
        <p:txBody>
          <a:bodyPr/>
          <a:lstStyle/>
          <a:p>
            <a:r>
              <a:rPr lang="en-US" dirty="0"/>
              <a:t>Product lines CoA </a:t>
            </a:r>
            <a:r>
              <a:rPr lang="en-US" dirty="0" smtClean="0"/>
              <a:t>3</a:t>
            </a:r>
            <a:endParaRPr lang="en-US" dirty="0"/>
          </a:p>
        </p:txBody>
      </p:sp>
    </p:spTree>
    <p:extLst>
      <p:ext uri="{BB962C8B-B14F-4D97-AF65-F5344CB8AC3E}">
        <p14:creationId xmlns:p14="http://schemas.microsoft.com/office/powerpoint/2010/main" val="195045669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b="1" dirty="0"/>
              <a:t>Value Proposition for Key Product </a:t>
            </a:r>
            <a:r>
              <a:rPr lang="en-GB" b="1" dirty="0" smtClean="0"/>
              <a:t>Lines – CoA 3</a:t>
            </a:r>
            <a:endParaRPr lang="en-GB" b="1" dirty="0"/>
          </a:p>
        </p:txBody>
      </p:sp>
      <p:sp>
        <p:nvSpPr>
          <p:cNvPr id="6" name="Text Placeholder 5"/>
          <p:cNvSpPr>
            <a:spLocks noGrp="1"/>
          </p:cNvSpPr>
          <p:nvPr>
            <p:ph type="body" sz="quarter" idx="12"/>
          </p:nvPr>
        </p:nvSpPr>
        <p:spPr/>
        <p:txBody>
          <a:bodyPr>
            <a:normAutofit fontScale="85000" lnSpcReduction="20000"/>
          </a:bodyPr>
          <a:lstStyle/>
          <a:p>
            <a:pPr marL="457200" indent="-457200">
              <a:lnSpc>
                <a:spcPct val="120000"/>
              </a:lnSpc>
              <a:spcBef>
                <a:spcPts val="0"/>
              </a:spcBef>
              <a:spcAft>
                <a:spcPts val="0"/>
              </a:spcAft>
              <a:buFont typeface="+mj-lt"/>
              <a:buAutoNum type="arabicPeriod"/>
            </a:pPr>
            <a:r>
              <a:rPr lang="en-GB" b="1" dirty="0"/>
              <a:t>Product </a:t>
            </a:r>
            <a:r>
              <a:rPr lang="en-GB" b="1" dirty="0" smtClean="0"/>
              <a:t>1: </a:t>
            </a:r>
            <a:r>
              <a:rPr lang="en-US" b="1" dirty="0"/>
              <a:t>Feed processing on-farm</a:t>
            </a:r>
            <a:endParaRPr lang="en-GB" b="1" dirty="0"/>
          </a:p>
          <a:p>
            <a:pPr lvl="1">
              <a:lnSpc>
                <a:spcPct val="120000"/>
              </a:lnSpc>
              <a:spcBef>
                <a:spcPts val="0"/>
              </a:spcBef>
              <a:buFont typeface="Arial" charset="0"/>
              <a:buChar char="•"/>
            </a:pPr>
            <a:r>
              <a:rPr lang="en-US" dirty="0"/>
              <a:t>Viable strategies for matching feed processing options with small </a:t>
            </a:r>
            <a:r>
              <a:rPr lang="en-US" dirty="0" smtClean="0"/>
              <a:t>capacity and agronomic practices that improve productivity</a:t>
            </a:r>
          </a:p>
          <a:p>
            <a:pPr lvl="1">
              <a:lnSpc>
                <a:spcPct val="120000"/>
              </a:lnSpc>
              <a:spcBef>
                <a:spcPts val="0"/>
              </a:spcBef>
              <a:buFont typeface="Arial" charset="0"/>
              <a:buChar char="•"/>
            </a:pPr>
            <a:r>
              <a:rPr lang="en-GB" dirty="0" smtClean="0"/>
              <a:t>Farmers, private sector, development partners </a:t>
            </a:r>
            <a:endParaRPr lang="en-GB" dirty="0"/>
          </a:p>
          <a:p>
            <a:pPr lvl="1">
              <a:lnSpc>
                <a:spcPct val="120000"/>
              </a:lnSpc>
              <a:spcBef>
                <a:spcPts val="0"/>
              </a:spcBef>
              <a:buFont typeface="Arial" charset="0"/>
              <a:buChar char="•"/>
            </a:pPr>
            <a:r>
              <a:rPr lang="en-GB" dirty="0" smtClean="0"/>
              <a:t>To enhance the portfolio of on-farm feed processing options for increasing resilience and productivity of livestock production</a:t>
            </a:r>
            <a:endParaRPr lang="en-GB" dirty="0"/>
          </a:p>
          <a:p>
            <a:pPr marL="457200" indent="-457200">
              <a:lnSpc>
                <a:spcPct val="120000"/>
              </a:lnSpc>
              <a:spcBef>
                <a:spcPts val="0"/>
              </a:spcBef>
              <a:spcAft>
                <a:spcPts val="0"/>
              </a:spcAft>
              <a:buFont typeface="+mj-lt"/>
              <a:buAutoNum type="arabicPeriod"/>
            </a:pPr>
            <a:r>
              <a:rPr lang="en-GB" b="1" dirty="0"/>
              <a:t>Product </a:t>
            </a:r>
            <a:r>
              <a:rPr lang="en-GB" b="1" dirty="0" smtClean="0"/>
              <a:t>2: </a:t>
            </a:r>
            <a:r>
              <a:rPr lang="en-US" sz="2500" b="1" dirty="0"/>
              <a:t>Feed Processing off-farm</a:t>
            </a:r>
          </a:p>
          <a:p>
            <a:pPr lvl="1">
              <a:lnSpc>
                <a:spcPct val="120000"/>
              </a:lnSpc>
              <a:spcBef>
                <a:spcPts val="0"/>
              </a:spcBef>
              <a:buFont typeface="Arial" charset="0"/>
              <a:buChar char="•"/>
            </a:pPr>
            <a:r>
              <a:rPr lang="en-US" dirty="0"/>
              <a:t>Business plans for feed based SMEs and establishment of pilot </a:t>
            </a:r>
            <a:r>
              <a:rPr lang="en-US" dirty="0" smtClean="0"/>
              <a:t>plants and least cost diet tools</a:t>
            </a:r>
          </a:p>
          <a:p>
            <a:pPr lvl="1">
              <a:lnSpc>
                <a:spcPct val="120000"/>
              </a:lnSpc>
              <a:spcBef>
                <a:spcPts val="0"/>
              </a:spcBef>
              <a:buFont typeface="Arial" charset="0"/>
              <a:buChar char="•"/>
            </a:pPr>
            <a:r>
              <a:rPr lang="en-GB" dirty="0" smtClean="0"/>
              <a:t>SMEs, Community based organizations, development partners</a:t>
            </a:r>
          </a:p>
          <a:p>
            <a:pPr lvl="1">
              <a:lnSpc>
                <a:spcPct val="120000"/>
              </a:lnSpc>
              <a:spcBef>
                <a:spcPts val="0"/>
              </a:spcBef>
              <a:buFont typeface="Arial" charset="0"/>
              <a:buChar char="•"/>
            </a:pPr>
            <a:r>
              <a:rPr lang="en-GB" dirty="0"/>
              <a:t>To </a:t>
            </a:r>
            <a:r>
              <a:rPr lang="en-GB" dirty="0" smtClean="0"/>
              <a:t>facilitate decision making processes for off-farm feed processing</a:t>
            </a:r>
            <a:endParaRPr lang="en-GB" dirty="0"/>
          </a:p>
          <a:p>
            <a:pPr marL="457200" indent="-457200">
              <a:lnSpc>
                <a:spcPct val="120000"/>
              </a:lnSpc>
              <a:spcBef>
                <a:spcPts val="0"/>
              </a:spcBef>
              <a:spcAft>
                <a:spcPts val="0"/>
              </a:spcAft>
              <a:buFont typeface="+mj-lt"/>
              <a:buAutoNum type="arabicPeriod"/>
            </a:pPr>
            <a:r>
              <a:rPr lang="en-GB" b="1" dirty="0" smtClean="0"/>
              <a:t>Product 3</a:t>
            </a:r>
            <a:r>
              <a:rPr lang="en-GB" sz="2500" b="1" dirty="0"/>
              <a:t>: </a:t>
            </a:r>
            <a:r>
              <a:rPr lang="en-US" sz="2500" b="1" dirty="0"/>
              <a:t>Agronomic practices and use of indigenous rangeland species</a:t>
            </a:r>
          </a:p>
          <a:p>
            <a:pPr lvl="1">
              <a:lnSpc>
                <a:spcPct val="120000"/>
              </a:lnSpc>
              <a:spcBef>
                <a:spcPts val="0"/>
              </a:spcBef>
              <a:buFont typeface="Arial" charset="0"/>
              <a:buChar char="•"/>
            </a:pPr>
            <a:r>
              <a:rPr lang="en-GB" dirty="0" smtClean="0"/>
              <a:t>Sustainable </a:t>
            </a:r>
            <a:r>
              <a:rPr lang="en-GB" dirty="0"/>
              <a:t>rangeland management practices</a:t>
            </a:r>
          </a:p>
          <a:p>
            <a:pPr lvl="1">
              <a:lnSpc>
                <a:spcPct val="120000"/>
              </a:lnSpc>
              <a:spcBef>
                <a:spcPts val="0"/>
              </a:spcBef>
              <a:buFont typeface="Arial" charset="0"/>
              <a:buChar char="•"/>
            </a:pPr>
            <a:r>
              <a:rPr lang="en-GB" dirty="0" smtClean="0"/>
              <a:t>Farmers</a:t>
            </a:r>
            <a:endParaRPr lang="en-GB" dirty="0"/>
          </a:p>
          <a:p>
            <a:pPr lvl="1">
              <a:lnSpc>
                <a:spcPct val="120000"/>
              </a:lnSpc>
              <a:spcBef>
                <a:spcPts val="0"/>
              </a:spcBef>
              <a:buFont typeface="Arial" charset="0"/>
              <a:buChar char="•"/>
            </a:pPr>
            <a:r>
              <a:rPr lang="en-GB" dirty="0"/>
              <a:t>To promote </a:t>
            </a:r>
            <a:r>
              <a:rPr lang="en-GB" dirty="0" smtClean="0"/>
              <a:t>resilience and productivity of rangeland systems</a:t>
            </a:r>
            <a:endParaRPr lang="en-GB" dirty="0"/>
          </a:p>
        </p:txBody>
      </p:sp>
    </p:spTree>
    <p:extLst>
      <p:ext uri="{BB962C8B-B14F-4D97-AF65-F5344CB8AC3E}">
        <p14:creationId xmlns:p14="http://schemas.microsoft.com/office/powerpoint/2010/main" val="1528947209"/>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chor="ctr"/>
          <a:lstStyle/>
          <a:p>
            <a:r>
              <a:rPr lang="en-US" dirty="0" smtClean="0"/>
              <a:t>Challenges addressed by the FP</a:t>
            </a:r>
            <a:endParaRPr lang="es-CO" dirty="0"/>
          </a:p>
        </p:txBody>
      </p:sp>
      <p:sp>
        <p:nvSpPr>
          <p:cNvPr id="5" name="Text Placeholder 4"/>
          <p:cNvSpPr>
            <a:spLocks noGrp="1"/>
          </p:cNvSpPr>
          <p:nvPr>
            <p:ph type="body" sz="quarter" idx="12"/>
          </p:nvPr>
        </p:nvSpPr>
        <p:spPr>
          <a:xfrm>
            <a:off x="508685" y="1447800"/>
            <a:ext cx="8178115" cy="4572000"/>
          </a:xfrm>
        </p:spPr>
        <p:txBody>
          <a:bodyPr>
            <a:noAutofit/>
          </a:bodyPr>
          <a:lstStyle/>
          <a:p>
            <a:pPr marL="285750" indent="-285750">
              <a:lnSpc>
                <a:spcPct val="120000"/>
              </a:lnSpc>
              <a:spcBef>
                <a:spcPts val="0"/>
              </a:spcBef>
              <a:spcAft>
                <a:spcPts val="0"/>
              </a:spcAft>
            </a:pPr>
            <a:r>
              <a:rPr lang="en-US" sz="1600" dirty="0">
                <a:solidFill>
                  <a:srgbClr val="000000"/>
                </a:solidFill>
              </a:rPr>
              <a:t>Improving the productivity of livestock in low and middle-income countries (LMIC) to transform human nutrition and farmer livelihoods</a:t>
            </a:r>
          </a:p>
          <a:p>
            <a:pPr marL="285750" indent="-285750">
              <a:lnSpc>
                <a:spcPct val="120000"/>
              </a:lnSpc>
              <a:spcBef>
                <a:spcPts val="0"/>
              </a:spcBef>
              <a:spcAft>
                <a:spcPts val="0"/>
              </a:spcAft>
            </a:pPr>
            <a:r>
              <a:rPr lang="en-US" sz="1600" dirty="0">
                <a:solidFill>
                  <a:srgbClr val="000000"/>
                </a:solidFill>
              </a:rPr>
              <a:t>Along with better animal health and improved genetics, better feeding can bring about transformative change, but success thus far has proved to be variable and </a:t>
            </a:r>
            <a:r>
              <a:rPr lang="en-US" sz="1600" dirty="0" smtClean="0">
                <a:solidFill>
                  <a:srgbClr val="000000"/>
                </a:solidFill>
              </a:rPr>
              <a:t>limited.</a:t>
            </a:r>
            <a:endParaRPr lang="en-US" sz="1600" dirty="0">
              <a:solidFill>
                <a:srgbClr val="000000"/>
              </a:solidFill>
            </a:endParaRPr>
          </a:p>
          <a:p>
            <a:pPr marL="285750" indent="-285750">
              <a:lnSpc>
                <a:spcPct val="120000"/>
              </a:lnSpc>
              <a:spcBef>
                <a:spcPts val="0"/>
              </a:spcBef>
              <a:spcAft>
                <a:spcPts val="0"/>
              </a:spcAft>
            </a:pPr>
            <a:r>
              <a:rPr lang="en-US" sz="1600" dirty="0">
                <a:solidFill>
                  <a:srgbClr val="000000"/>
                </a:solidFill>
              </a:rPr>
              <a:t>Key constraints to improved feeding:</a:t>
            </a:r>
          </a:p>
          <a:p>
            <a:pPr lvl="1">
              <a:lnSpc>
                <a:spcPct val="120000"/>
              </a:lnSpc>
              <a:spcBef>
                <a:spcPts val="0"/>
              </a:spcBef>
              <a:buFont typeface="Wingdings" panose="05000000000000000000" pitchFamily="2" charset="2"/>
              <a:buChar char="Ø"/>
            </a:pPr>
            <a:r>
              <a:rPr lang="en-US" sz="1600" dirty="0">
                <a:solidFill>
                  <a:srgbClr val="000000"/>
                </a:solidFill>
              </a:rPr>
              <a:t>Limited knowledge on potential impacts</a:t>
            </a:r>
          </a:p>
          <a:p>
            <a:pPr lvl="1">
              <a:lnSpc>
                <a:spcPct val="120000"/>
              </a:lnSpc>
              <a:spcBef>
                <a:spcPts val="0"/>
              </a:spcBef>
              <a:buFont typeface="Wingdings" panose="05000000000000000000" pitchFamily="2" charset="2"/>
              <a:buChar char="Ø"/>
            </a:pPr>
            <a:r>
              <a:rPr lang="en-US" sz="1600" dirty="0">
                <a:solidFill>
                  <a:srgbClr val="000000"/>
                </a:solidFill>
              </a:rPr>
              <a:t>Limited access to technical knowledge by the actors</a:t>
            </a:r>
          </a:p>
          <a:p>
            <a:pPr lvl="1">
              <a:lnSpc>
                <a:spcPct val="120000"/>
              </a:lnSpc>
              <a:spcBef>
                <a:spcPts val="0"/>
              </a:spcBef>
              <a:buFont typeface="Wingdings" panose="05000000000000000000" pitchFamily="2" charset="2"/>
              <a:buChar char="Ø"/>
            </a:pPr>
            <a:r>
              <a:rPr lang="en-US" sz="1600" dirty="0">
                <a:solidFill>
                  <a:srgbClr val="000000"/>
                </a:solidFill>
              </a:rPr>
              <a:t>Seasonal and inter-annual feed shortages (yield and quality)</a:t>
            </a:r>
          </a:p>
          <a:p>
            <a:pPr lvl="1">
              <a:lnSpc>
                <a:spcPct val="120000"/>
              </a:lnSpc>
              <a:spcBef>
                <a:spcPts val="0"/>
              </a:spcBef>
              <a:buFont typeface="Wingdings" panose="05000000000000000000" pitchFamily="2" charset="2"/>
              <a:buChar char="Ø"/>
            </a:pPr>
            <a:r>
              <a:rPr lang="en-US" sz="1600" dirty="0">
                <a:solidFill>
                  <a:srgbClr val="000000"/>
                </a:solidFill>
              </a:rPr>
              <a:t>Low productivity, efficiency and resilience</a:t>
            </a:r>
          </a:p>
          <a:p>
            <a:pPr lvl="1">
              <a:lnSpc>
                <a:spcPct val="120000"/>
              </a:lnSpc>
              <a:spcBef>
                <a:spcPts val="0"/>
              </a:spcBef>
              <a:buFont typeface="Wingdings" panose="05000000000000000000" pitchFamily="2" charset="2"/>
              <a:buChar char="Ø"/>
            </a:pPr>
            <a:r>
              <a:rPr lang="en-US" sz="1600" dirty="0">
                <a:solidFill>
                  <a:srgbClr val="000000"/>
                </a:solidFill>
              </a:rPr>
              <a:t>Variable production systems</a:t>
            </a:r>
          </a:p>
          <a:p>
            <a:pPr lvl="1">
              <a:lnSpc>
                <a:spcPct val="120000"/>
              </a:lnSpc>
              <a:spcBef>
                <a:spcPts val="0"/>
              </a:spcBef>
              <a:buFont typeface="Wingdings" panose="05000000000000000000" pitchFamily="2" charset="2"/>
              <a:buChar char="Ø"/>
            </a:pPr>
            <a:r>
              <a:rPr lang="en-US" sz="1600" dirty="0">
                <a:solidFill>
                  <a:srgbClr val="000000"/>
                </a:solidFill>
              </a:rPr>
              <a:t>Rapid change: climate change, intensification and organization</a:t>
            </a:r>
          </a:p>
          <a:p>
            <a:pPr lvl="1">
              <a:lnSpc>
                <a:spcPct val="120000"/>
              </a:lnSpc>
              <a:spcBef>
                <a:spcPts val="0"/>
              </a:spcBef>
              <a:buFont typeface="Wingdings" panose="05000000000000000000" pitchFamily="2" charset="2"/>
              <a:buChar char="Ø"/>
            </a:pPr>
            <a:r>
              <a:rPr lang="en-US" sz="1600" dirty="0">
                <a:solidFill>
                  <a:srgbClr val="000000"/>
                </a:solidFill>
              </a:rPr>
              <a:t>Low adoption levels of new feeding technologies</a:t>
            </a:r>
          </a:p>
          <a:p>
            <a:pPr lvl="1">
              <a:lnSpc>
                <a:spcPct val="120000"/>
              </a:lnSpc>
              <a:spcBef>
                <a:spcPts val="0"/>
              </a:spcBef>
              <a:buFont typeface="Wingdings" panose="05000000000000000000" pitchFamily="2" charset="2"/>
              <a:buChar char="Ø"/>
            </a:pPr>
            <a:r>
              <a:rPr lang="en-US" sz="1600" dirty="0">
                <a:solidFill>
                  <a:srgbClr val="000000"/>
                </a:solidFill>
              </a:rPr>
              <a:t>Weak institutional environment for delivery and scaling of new technologies</a:t>
            </a:r>
          </a:p>
          <a:p>
            <a:pPr lvl="1">
              <a:lnSpc>
                <a:spcPct val="120000"/>
              </a:lnSpc>
              <a:spcBef>
                <a:spcPts val="0"/>
              </a:spcBef>
              <a:buFont typeface="Wingdings" panose="05000000000000000000" pitchFamily="2" charset="2"/>
              <a:buChar char="Ø"/>
            </a:pPr>
            <a:r>
              <a:rPr lang="en-US" sz="1600" dirty="0">
                <a:solidFill>
                  <a:srgbClr val="000000"/>
                </a:solidFill>
              </a:rPr>
              <a:t>Limited business skills to enable transformation of the sector</a:t>
            </a:r>
          </a:p>
          <a:p>
            <a:pPr lvl="1">
              <a:lnSpc>
                <a:spcPct val="120000"/>
              </a:lnSpc>
              <a:spcBef>
                <a:spcPts val="0"/>
              </a:spcBef>
              <a:buFont typeface="Wingdings" panose="05000000000000000000" pitchFamily="2" charset="2"/>
              <a:buChar char="Ø"/>
            </a:pPr>
            <a:r>
              <a:rPr lang="en-US" sz="1600" dirty="0">
                <a:solidFill>
                  <a:srgbClr val="000000"/>
                </a:solidFill>
              </a:rPr>
              <a:t>Limited understanding and exploiting of gender and youth benefits </a:t>
            </a:r>
            <a:endParaRPr lang="es-CO" sz="1600" dirty="0"/>
          </a:p>
          <a:p>
            <a:pPr>
              <a:lnSpc>
                <a:spcPct val="120000"/>
              </a:lnSpc>
              <a:spcBef>
                <a:spcPts val="0"/>
              </a:spcBef>
              <a:spcAft>
                <a:spcPts val="0"/>
              </a:spcAft>
            </a:pPr>
            <a:endParaRPr lang="en-US" sz="1600" dirty="0"/>
          </a:p>
        </p:txBody>
      </p:sp>
    </p:spTree>
    <p:extLst>
      <p:ext uri="{BB962C8B-B14F-4D97-AF65-F5344CB8AC3E}">
        <p14:creationId xmlns:p14="http://schemas.microsoft.com/office/powerpoint/2010/main" val="3652111453"/>
      </p:ext>
    </p:extLst>
  </p:cSld>
  <p:clrMapOvr>
    <a:masterClrMapping/>
  </p:clrMapOvr>
  <p:transition spd="slow">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1639782"/>
            <a:ext cx="2451100" cy="553998"/>
          </a:xfrm>
          <a:prstGeom prst="rect">
            <a:avLst/>
          </a:prstGeom>
          <a:ln w="15875">
            <a:solidFill>
              <a:schemeClr val="tx2"/>
            </a:solidFill>
          </a:ln>
        </p:spPr>
        <p:txBody>
          <a:bodyPr wrap="square">
            <a:spAutoFit/>
          </a:bodyPr>
          <a:lstStyle/>
          <a:p>
            <a:r>
              <a:rPr lang="es-CO" sz="1000" dirty="0" smtClean="0"/>
              <a:t>2017-2018: </a:t>
            </a:r>
            <a:r>
              <a:rPr lang="en-US" sz="1000" dirty="0"/>
              <a:t>Assessments of labor availability for </a:t>
            </a:r>
            <a:r>
              <a:rPr lang="en-US" sz="1000" dirty="0" smtClean="0"/>
              <a:t>on-farm </a:t>
            </a:r>
            <a:r>
              <a:rPr lang="en-US" sz="1000" dirty="0"/>
              <a:t>feed interventions and feed interventions</a:t>
            </a:r>
            <a:endParaRPr lang="es-CO" sz="1000" dirty="0"/>
          </a:p>
        </p:txBody>
      </p:sp>
      <p:sp>
        <p:nvSpPr>
          <p:cNvPr id="8" name="Rectangle 7"/>
          <p:cNvSpPr/>
          <p:nvPr/>
        </p:nvSpPr>
        <p:spPr>
          <a:xfrm>
            <a:off x="3536950" y="1641071"/>
            <a:ext cx="2381250" cy="400110"/>
          </a:xfrm>
          <a:prstGeom prst="rect">
            <a:avLst/>
          </a:prstGeom>
          <a:ln w="15875">
            <a:solidFill>
              <a:schemeClr val="accent1">
                <a:shade val="50000"/>
              </a:schemeClr>
            </a:solidFill>
          </a:ln>
        </p:spPr>
        <p:txBody>
          <a:bodyPr wrap="square">
            <a:spAutoFit/>
          </a:bodyPr>
          <a:lstStyle/>
          <a:p>
            <a:r>
              <a:rPr lang="es-CO" sz="1000" dirty="0" smtClean="0"/>
              <a:t>2019: </a:t>
            </a:r>
            <a:r>
              <a:rPr lang="es-CO" sz="1000" dirty="0" err="1" smtClean="0"/>
              <a:t>Development</a:t>
            </a:r>
            <a:r>
              <a:rPr lang="es-CO" sz="1000" dirty="0" smtClean="0"/>
              <a:t> of training modules </a:t>
            </a:r>
            <a:r>
              <a:rPr lang="es-CO" sz="1000" dirty="0" err="1" smtClean="0"/>
              <a:t>for</a:t>
            </a:r>
            <a:r>
              <a:rPr lang="es-CO" sz="1000" dirty="0" smtClean="0"/>
              <a:t> </a:t>
            </a:r>
            <a:r>
              <a:rPr lang="es-CO" sz="1000" dirty="0" err="1" smtClean="0"/>
              <a:t>feed</a:t>
            </a:r>
            <a:r>
              <a:rPr lang="es-CO" sz="1000" dirty="0" smtClean="0"/>
              <a:t> </a:t>
            </a:r>
            <a:r>
              <a:rPr lang="es-CO" sz="1000" dirty="0" err="1" smtClean="0"/>
              <a:t>processing</a:t>
            </a:r>
            <a:r>
              <a:rPr lang="es-CO" sz="1000" dirty="0" smtClean="0"/>
              <a:t> and </a:t>
            </a:r>
            <a:r>
              <a:rPr lang="es-CO" sz="1000" dirty="0" err="1" smtClean="0"/>
              <a:t>feeding</a:t>
            </a:r>
            <a:endParaRPr lang="es-CO" sz="1000" dirty="0"/>
          </a:p>
        </p:txBody>
      </p:sp>
      <p:sp>
        <p:nvSpPr>
          <p:cNvPr id="9" name="Rectangle 8"/>
          <p:cNvSpPr/>
          <p:nvPr/>
        </p:nvSpPr>
        <p:spPr>
          <a:xfrm>
            <a:off x="6413500" y="1639782"/>
            <a:ext cx="2514600" cy="400110"/>
          </a:xfrm>
          <a:prstGeom prst="rect">
            <a:avLst/>
          </a:prstGeom>
          <a:ln w="15875">
            <a:solidFill>
              <a:schemeClr val="accent1">
                <a:shade val="50000"/>
              </a:schemeClr>
            </a:solidFill>
          </a:ln>
        </p:spPr>
        <p:txBody>
          <a:bodyPr wrap="square">
            <a:spAutoFit/>
          </a:bodyPr>
          <a:lstStyle/>
          <a:p>
            <a:r>
              <a:rPr lang="es-CO" sz="1000" dirty="0" smtClean="0"/>
              <a:t>2020-2022: </a:t>
            </a:r>
            <a:r>
              <a:rPr lang="es-CO" sz="1000" dirty="0" err="1" smtClean="0"/>
              <a:t>Design</a:t>
            </a:r>
            <a:r>
              <a:rPr lang="es-CO" sz="1000" dirty="0" smtClean="0"/>
              <a:t>, </a:t>
            </a:r>
            <a:r>
              <a:rPr lang="es-CO" sz="1000" dirty="0" err="1" smtClean="0"/>
              <a:t>testing</a:t>
            </a:r>
            <a:r>
              <a:rPr lang="es-CO" sz="1000" dirty="0" smtClean="0"/>
              <a:t> and </a:t>
            </a:r>
            <a:r>
              <a:rPr lang="es-CO" sz="1000" dirty="0" err="1" smtClean="0"/>
              <a:t>delivery</a:t>
            </a:r>
            <a:r>
              <a:rPr lang="es-CO" sz="1000" dirty="0" smtClean="0"/>
              <a:t> of </a:t>
            </a:r>
            <a:r>
              <a:rPr lang="es-CO" sz="1000" dirty="0" err="1" smtClean="0"/>
              <a:t>on-farm</a:t>
            </a:r>
            <a:r>
              <a:rPr lang="es-CO" sz="1000" dirty="0" smtClean="0"/>
              <a:t> </a:t>
            </a:r>
            <a:r>
              <a:rPr lang="es-CO" sz="1000" dirty="0" err="1" smtClean="0"/>
              <a:t>feed</a:t>
            </a:r>
            <a:r>
              <a:rPr lang="es-CO" sz="1000" dirty="0" smtClean="0"/>
              <a:t> </a:t>
            </a:r>
            <a:r>
              <a:rPr lang="es-CO" sz="1000" dirty="0" err="1" smtClean="0"/>
              <a:t>processing</a:t>
            </a:r>
            <a:r>
              <a:rPr lang="es-CO" sz="1000" dirty="0" smtClean="0"/>
              <a:t> </a:t>
            </a:r>
            <a:r>
              <a:rPr lang="es-CO" sz="1000" dirty="0" err="1" smtClean="0"/>
              <a:t>options</a:t>
            </a:r>
            <a:endParaRPr lang="es-CO" sz="1000" dirty="0"/>
          </a:p>
        </p:txBody>
      </p:sp>
      <p:sp>
        <p:nvSpPr>
          <p:cNvPr id="11" name="Right Arrow 10"/>
          <p:cNvSpPr/>
          <p:nvPr/>
        </p:nvSpPr>
        <p:spPr>
          <a:xfrm>
            <a:off x="3165475" y="1820592"/>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ight Arrow 11"/>
          <p:cNvSpPr/>
          <p:nvPr/>
        </p:nvSpPr>
        <p:spPr>
          <a:xfrm>
            <a:off x="6070600" y="1791625"/>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515622" y="2638831"/>
            <a:ext cx="2514600" cy="553998"/>
          </a:xfrm>
          <a:prstGeom prst="rect">
            <a:avLst/>
          </a:prstGeom>
          <a:ln w="15875">
            <a:solidFill>
              <a:srgbClr val="FFC000"/>
            </a:solidFill>
          </a:ln>
        </p:spPr>
        <p:txBody>
          <a:bodyPr wrap="square">
            <a:spAutoFit/>
          </a:bodyPr>
          <a:lstStyle/>
          <a:p>
            <a:r>
              <a:rPr lang="es-CO" sz="1000" dirty="0" smtClean="0"/>
              <a:t>2017-2018: </a:t>
            </a:r>
            <a:r>
              <a:rPr lang="es-CO" sz="1000" dirty="0" err="1" smtClean="0"/>
              <a:t>Gender</a:t>
            </a:r>
            <a:r>
              <a:rPr lang="es-CO" sz="1000" dirty="0" smtClean="0"/>
              <a:t> </a:t>
            </a:r>
            <a:r>
              <a:rPr lang="es-CO" sz="1000" dirty="0" err="1" smtClean="0"/>
              <a:t>specific</a:t>
            </a:r>
            <a:r>
              <a:rPr lang="es-CO" sz="1000" dirty="0" smtClean="0"/>
              <a:t> </a:t>
            </a:r>
            <a:r>
              <a:rPr lang="es-CO" sz="1000" dirty="0" err="1" smtClean="0"/>
              <a:t>on-farm</a:t>
            </a:r>
            <a:r>
              <a:rPr lang="es-CO" sz="1000" dirty="0" smtClean="0"/>
              <a:t> labor </a:t>
            </a:r>
            <a:r>
              <a:rPr lang="es-CO" sz="1000" dirty="0" err="1" smtClean="0"/>
              <a:t>availability</a:t>
            </a:r>
            <a:r>
              <a:rPr lang="es-CO" sz="1000" dirty="0" smtClean="0"/>
              <a:t> </a:t>
            </a:r>
            <a:r>
              <a:rPr lang="es-CO" sz="1000" dirty="0" err="1" smtClean="0"/>
              <a:t>known</a:t>
            </a:r>
            <a:r>
              <a:rPr lang="es-CO" sz="1000" dirty="0" smtClean="0"/>
              <a:t> </a:t>
            </a:r>
            <a:r>
              <a:rPr lang="es-CO" sz="1000" dirty="0" err="1" smtClean="0"/>
              <a:t>for</a:t>
            </a:r>
            <a:r>
              <a:rPr lang="es-CO" sz="1000" dirty="0" smtClean="0"/>
              <a:t> </a:t>
            </a:r>
            <a:r>
              <a:rPr lang="es-CO" sz="1000" dirty="0" err="1" smtClean="0"/>
              <a:t>different</a:t>
            </a:r>
            <a:r>
              <a:rPr lang="es-CO" sz="1000" dirty="0" smtClean="0"/>
              <a:t> </a:t>
            </a:r>
            <a:r>
              <a:rPr lang="es-CO" sz="1000" dirty="0" err="1" smtClean="0"/>
              <a:t>sites</a:t>
            </a:r>
            <a:r>
              <a:rPr lang="es-CO" sz="1000" dirty="0" smtClean="0"/>
              <a:t> in at </a:t>
            </a:r>
            <a:r>
              <a:rPr lang="es-CO" sz="1000" dirty="0" err="1" smtClean="0"/>
              <a:t>least</a:t>
            </a:r>
            <a:r>
              <a:rPr lang="es-CO" sz="1000" dirty="0" smtClean="0"/>
              <a:t> 1 CRP </a:t>
            </a:r>
            <a:r>
              <a:rPr lang="es-CO" sz="1000" dirty="0" err="1" smtClean="0"/>
              <a:t>priority</a:t>
            </a:r>
            <a:r>
              <a:rPr lang="es-CO" sz="1000" dirty="0" smtClean="0"/>
              <a:t> country </a:t>
            </a:r>
            <a:endParaRPr lang="es-CO" sz="1000" dirty="0"/>
          </a:p>
        </p:txBody>
      </p:sp>
      <p:sp>
        <p:nvSpPr>
          <p:cNvPr id="14" name="Rectangle 13"/>
          <p:cNvSpPr/>
          <p:nvPr/>
        </p:nvSpPr>
        <p:spPr>
          <a:xfrm>
            <a:off x="3411222" y="2647123"/>
            <a:ext cx="2514600" cy="707886"/>
          </a:xfrm>
          <a:prstGeom prst="rect">
            <a:avLst/>
          </a:prstGeom>
          <a:ln w="15875">
            <a:solidFill>
              <a:srgbClr val="FFC000"/>
            </a:solidFill>
          </a:ln>
        </p:spPr>
        <p:txBody>
          <a:bodyPr wrap="square">
            <a:spAutoFit/>
          </a:bodyPr>
          <a:lstStyle/>
          <a:p>
            <a:r>
              <a:rPr lang="es-CO" sz="1000" dirty="0" smtClean="0"/>
              <a:t>2019: </a:t>
            </a:r>
            <a:r>
              <a:rPr lang="en-US" sz="1000" dirty="0"/>
              <a:t>Well-targeted training modules in feed processing and feeding are used by national and international development partners in at least 1 priority country</a:t>
            </a:r>
            <a:endParaRPr lang="es-CO" sz="1000" dirty="0"/>
          </a:p>
        </p:txBody>
      </p:sp>
      <p:sp>
        <p:nvSpPr>
          <p:cNvPr id="15" name="Rectangle 14"/>
          <p:cNvSpPr/>
          <p:nvPr/>
        </p:nvSpPr>
        <p:spPr>
          <a:xfrm>
            <a:off x="6319522" y="2638831"/>
            <a:ext cx="2514600" cy="861774"/>
          </a:xfrm>
          <a:prstGeom prst="rect">
            <a:avLst/>
          </a:prstGeom>
          <a:ln w="15875">
            <a:solidFill>
              <a:srgbClr val="FFC000"/>
            </a:solidFill>
          </a:ln>
        </p:spPr>
        <p:txBody>
          <a:bodyPr wrap="square">
            <a:spAutoFit/>
          </a:bodyPr>
          <a:lstStyle/>
          <a:p>
            <a:r>
              <a:rPr lang="es-CO" sz="1000" dirty="0" smtClean="0"/>
              <a:t>2020-2022: </a:t>
            </a:r>
            <a:r>
              <a:rPr lang="en-GB" sz="1000" dirty="0"/>
              <a:t>Feed processing options that are designed by taking into account on farm demand and animal </a:t>
            </a:r>
            <a:r>
              <a:rPr lang="en-GB" sz="1000" dirty="0" smtClean="0"/>
              <a:t>response </a:t>
            </a:r>
            <a:r>
              <a:rPr lang="en-GB" sz="1000" dirty="0"/>
              <a:t>and provision of services </a:t>
            </a:r>
            <a:r>
              <a:rPr lang="en-GB" sz="1000" dirty="0" smtClean="0"/>
              <a:t>are available to end-users in at least 2 priority countries</a:t>
            </a:r>
            <a:endParaRPr lang="es-CO" sz="1000" dirty="0"/>
          </a:p>
        </p:txBody>
      </p:sp>
      <p:sp>
        <p:nvSpPr>
          <p:cNvPr id="16" name="Down Arrow 15"/>
          <p:cNvSpPr/>
          <p:nvPr/>
        </p:nvSpPr>
        <p:spPr>
          <a:xfrm>
            <a:off x="1651000" y="2353999"/>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Down Arrow 16"/>
          <p:cNvSpPr/>
          <p:nvPr/>
        </p:nvSpPr>
        <p:spPr>
          <a:xfrm>
            <a:off x="4597593" y="233366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Down Arrow 17"/>
          <p:cNvSpPr/>
          <p:nvPr/>
        </p:nvSpPr>
        <p:spPr>
          <a:xfrm>
            <a:off x="7538722" y="233366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ight Brace 18"/>
          <p:cNvSpPr/>
          <p:nvPr/>
        </p:nvSpPr>
        <p:spPr>
          <a:xfrm rot="5400000">
            <a:off x="4550036" y="-481277"/>
            <a:ext cx="531606" cy="8412478"/>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0" name="Rounded Rectangle 19"/>
          <p:cNvSpPr/>
          <p:nvPr/>
        </p:nvSpPr>
        <p:spPr>
          <a:xfrm>
            <a:off x="8357770" y="132668"/>
            <a:ext cx="664308" cy="27432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3</a:t>
            </a:r>
          </a:p>
        </p:txBody>
      </p:sp>
      <p:sp>
        <p:nvSpPr>
          <p:cNvPr id="3" name="Text Placeholder 2"/>
          <p:cNvSpPr>
            <a:spLocks noGrp="1"/>
          </p:cNvSpPr>
          <p:nvPr>
            <p:ph type="body" sz="quarter" idx="11"/>
          </p:nvPr>
        </p:nvSpPr>
        <p:spPr>
          <a:xfrm>
            <a:off x="1828800" y="203120"/>
            <a:ext cx="3657600" cy="863680"/>
          </a:xfrm>
        </p:spPr>
        <p:txBody>
          <a:bodyPr/>
          <a:lstStyle/>
          <a:p>
            <a:r>
              <a:rPr lang="en-US" dirty="0"/>
              <a:t>Product line 1: Feed processing </a:t>
            </a:r>
            <a:r>
              <a:rPr lang="en-US" dirty="0" smtClean="0"/>
              <a:t>on-farm</a:t>
            </a:r>
            <a:endParaRPr lang="en-US" dirty="0"/>
          </a:p>
        </p:txBody>
      </p:sp>
      <p:sp>
        <p:nvSpPr>
          <p:cNvPr id="24" name="Text Placeholder 1"/>
          <p:cNvSpPr txBox="1">
            <a:spLocks/>
          </p:cNvSpPr>
          <p:nvPr/>
        </p:nvSpPr>
        <p:spPr>
          <a:xfrm>
            <a:off x="2745628" y="1124008"/>
            <a:ext cx="3926728" cy="331701"/>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smtClean="0"/>
              <a:t>A simple Theory of Change</a:t>
            </a:r>
            <a:endParaRPr lang="en-US" sz="1800" dirty="0"/>
          </a:p>
        </p:txBody>
      </p:sp>
      <p:sp>
        <p:nvSpPr>
          <p:cNvPr id="26" name="Rounded Rectangle 25"/>
          <p:cNvSpPr/>
          <p:nvPr/>
        </p:nvSpPr>
        <p:spPr>
          <a:xfrm>
            <a:off x="533400" y="4174839"/>
            <a:ext cx="8394700" cy="2109907"/>
          </a:xfrm>
          <a:prstGeom prst="roundRect">
            <a:avLst>
              <a:gd name="adj" fmla="val 7707"/>
            </a:avLst>
          </a:prstGeom>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r>
              <a:rPr lang="en-US" sz="1200" dirty="0"/>
              <a:t>National and international research and development partners and the private sector are using CRP developed forage and rangeland resources (with enhanced traits), in 30 countries and reaching producers who plant over 2 million ha, to increase the rate of genetic gain and exploit the genetic diversity of forages and rangeland species to enhance stress-tolerance, biomass productivity and nutritive value. Better utilization of existing and novel feed and forage resources through: scalable and gender-responsive processing technologies, management strategies to conserve and rehabilitate rangelands while producing, preserving and storing feed biomass and diet formulation that increases productivity while reducing overall feed and forage costs and environment impacts, by national and international development partners, government agencies and extension services, the private sector and community-based organizations in 3 priority countries</a:t>
            </a:r>
            <a:r>
              <a:rPr lang="en-US" sz="1200" dirty="0" smtClean="0"/>
              <a:t>.</a:t>
            </a:r>
            <a:endParaRPr lang="es-CO" sz="1200" dirty="0"/>
          </a:p>
        </p:txBody>
      </p:sp>
    </p:spTree>
    <p:extLst>
      <p:ext uri="{BB962C8B-B14F-4D97-AF65-F5344CB8AC3E}">
        <p14:creationId xmlns:p14="http://schemas.microsoft.com/office/powerpoint/2010/main" val="2910112562"/>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a:xfrm>
            <a:off x="3054724" y="1086230"/>
            <a:ext cx="3962400" cy="417867"/>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smtClean="0"/>
              <a:t>A simple Theory of Change</a:t>
            </a:r>
            <a:endParaRPr lang="en-US" sz="1800" dirty="0"/>
          </a:p>
        </p:txBody>
      </p:sp>
      <p:sp>
        <p:nvSpPr>
          <p:cNvPr id="19" name="Right Brace 18"/>
          <p:cNvSpPr/>
          <p:nvPr/>
        </p:nvSpPr>
        <p:spPr>
          <a:xfrm rot="5400000">
            <a:off x="4527175" y="303903"/>
            <a:ext cx="531606" cy="769620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0" name="Rounded Rectangle 19"/>
          <p:cNvSpPr/>
          <p:nvPr/>
        </p:nvSpPr>
        <p:spPr>
          <a:xfrm>
            <a:off x="8240482" y="146264"/>
            <a:ext cx="740508" cy="27432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3</a:t>
            </a:r>
          </a:p>
        </p:txBody>
      </p:sp>
      <p:sp>
        <p:nvSpPr>
          <p:cNvPr id="21" name="Rectangle 20"/>
          <p:cNvSpPr/>
          <p:nvPr/>
        </p:nvSpPr>
        <p:spPr>
          <a:xfrm>
            <a:off x="1791074" y="1550738"/>
            <a:ext cx="2863850" cy="738664"/>
          </a:xfrm>
          <a:prstGeom prst="rect">
            <a:avLst/>
          </a:prstGeom>
          <a:ln w="15875">
            <a:solidFill>
              <a:schemeClr val="tx2"/>
            </a:solidFill>
          </a:ln>
        </p:spPr>
        <p:txBody>
          <a:bodyPr wrap="square">
            <a:spAutoFit/>
          </a:bodyPr>
          <a:lstStyle/>
          <a:p>
            <a:r>
              <a:rPr lang="es-CO" sz="1050" dirty="0" smtClean="0"/>
              <a:t>2017-2019: </a:t>
            </a:r>
            <a:r>
              <a:rPr lang="en-US" sz="1050" dirty="0"/>
              <a:t>Development of b</a:t>
            </a:r>
            <a:r>
              <a:rPr lang="en-US" sz="1050" dirty="0" smtClean="0"/>
              <a:t>usiness </a:t>
            </a:r>
            <a:r>
              <a:rPr lang="en-US" sz="1050" dirty="0"/>
              <a:t>plans for feed based SMEs and </a:t>
            </a:r>
            <a:r>
              <a:rPr lang="es-CO" sz="1050" dirty="0" err="1" smtClean="0"/>
              <a:t>development</a:t>
            </a:r>
            <a:r>
              <a:rPr lang="es-CO" sz="1050" dirty="0" smtClean="0"/>
              <a:t> </a:t>
            </a:r>
            <a:r>
              <a:rPr lang="es-CO" sz="1050" dirty="0"/>
              <a:t>of r</a:t>
            </a:r>
            <a:r>
              <a:rPr lang="en-US" sz="1050" dirty="0" err="1"/>
              <a:t>ation</a:t>
            </a:r>
            <a:r>
              <a:rPr lang="en-US" sz="1050" dirty="0"/>
              <a:t> balancing and least cost diet tools with reduced transaction cost</a:t>
            </a:r>
            <a:endParaRPr lang="es-CO" sz="1050" dirty="0"/>
          </a:p>
        </p:txBody>
      </p:sp>
      <p:sp>
        <p:nvSpPr>
          <p:cNvPr id="22" name="Rectangle 21"/>
          <p:cNvSpPr/>
          <p:nvPr/>
        </p:nvSpPr>
        <p:spPr>
          <a:xfrm>
            <a:off x="5035924" y="1546492"/>
            <a:ext cx="2774950" cy="738664"/>
          </a:xfrm>
          <a:prstGeom prst="rect">
            <a:avLst/>
          </a:prstGeom>
          <a:ln w="15875">
            <a:solidFill>
              <a:schemeClr val="accent1">
                <a:shade val="50000"/>
              </a:schemeClr>
            </a:solidFill>
          </a:ln>
        </p:spPr>
        <p:txBody>
          <a:bodyPr wrap="square">
            <a:spAutoFit/>
          </a:bodyPr>
          <a:lstStyle/>
          <a:p>
            <a:r>
              <a:rPr lang="es-CO" sz="1050" dirty="0" smtClean="0"/>
              <a:t>2020-2022: </a:t>
            </a:r>
            <a:r>
              <a:rPr lang="en-US" sz="1050" dirty="0" smtClean="0"/>
              <a:t>Establishment of pilot plants for feed based SMEs and delivery of least cost diet tools to potential end users (e.g., farmers, development actors)</a:t>
            </a:r>
            <a:endParaRPr lang="es-CO" sz="1050" dirty="0"/>
          </a:p>
        </p:txBody>
      </p:sp>
      <p:sp>
        <p:nvSpPr>
          <p:cNvPr id="23" name="Right Arrow 22"/>
          <p:cNvSpPr/>
          <p:nvPr/>
        </p:nvSpPr>
        <p:spPr>
          <a:xfrm>
            <a:off x="4705724" y="1703513"/>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Rectangle 23"/>
          <p:cNvSpPr/>
          <p:nvPr/>
        </p:nvSpPr>
        <p:spPr>
          <a:xfrm>
            <a:off x="1822450" y="2773098"/>
            <a:ext cx="2673350" cy="1061829"/>
          </a:xfrm>
          <a:prstGeom prst="rect">
            <a:avLst/>
          </a:prstGeom>
          <a:ln w="15875">
            <a:solidFill>
              <a:srgbClr val="FFC000"/>
            </a:solidFill>
          </a:ln>
        </p:spPr>
        <p:txBody>
          <a:bodyPr wrap="square">
            <a:spAutoFit/>
          </a:bodyPr>
          <a:lstStyle/>
          <a:p>
            <a:r>
              <a:rPr lang="es-CO" sz="1050" dirty="0" smtClean="0"/>
              <a:t>2017-2019: </a:t>
            </a:r>
            <a:r>
              <a:rPr lang="en-US" sz="1050" dirty="0"/>
              <a:t>Scalable and gender-responsive processing technologies are used by national and international development partners, the private sector and community-level organizations in at least 1 priority country</a:t>
            </a:r>
            <a:endParaRPr lang="es-CO" sz="1050" dirty="0"/>
          </a:p>
        </p:txBody>
      </p:sp>
      <p:sp>
        <p:nvSpPr>
          <p:cNvPr id="25" name="Rectangle 24"/>
          <p:cNvSpPr/>
          <p:nvPr/>
        </p:nvSpPr>
        <p:spPr>
          <a:xfrm>
            <a:off x="4724400" y="2782275"/>
            <a:ext cx="3244850" cy="900246"/>
          </a:xfrm>
          <a:prstGeom prst="rect">
            <a:avLst/>
          </a:prstGeom>
          <a:ln w="15875">
            <a:solidFill>
              <a:srgbClr val="FFC000"/>
            </a:solidFill>
          </a:ln>
        </p:spPr>
        <p:txBody>
          <a:bodyPr wrap="square">
            <a:spAutoFit/>
          </a:bodyPr>
          <a:lstStyle/>
          <a:p>
            <a:r>
              <a:rPr lang="es-CO" sz="1050" dirty="0" smtClean="0"/>
              <a:t>2020-2022: </a:t>
            </a:r>
            <a:r>
              <a:rPr lang="en-US" sz="1050" dirty="0"/>
              <a:t>Scalable and gender-responsive processing technologies are used by national and international development partners, the private sector and community-level organizations in at least </a:t>
            </a:r>
            <a:r>
              <a:rPr lang="en-US" sz="1050" dirty="0" smtClean="0"/>
              <a:t>3 </a:t>
            </a:r>
            <a:r>
              <a:rPr lang="en-US" sz="1050" dirty="0"/>
              <a:t>priority </a:t>
            </a:r>
            <a:r>
              <a:rPr lang="en-US" sz="1050" dirty="0" smtClean="0"/>
              <a:t>countries</a:t>
            </a:r>
            <a:endParaRPr lang="es-CO" sz="1050" dirty="0"/>
          </a:p>
        </p:txBody>
      </p:sp>
      <p:sp>
        <p:nvSpPr>
          <p:cNvPr id="26" name="Down Arrow 25"/>
          <p:cNvSpPr/>
          <p:nvPr/>
        </p:nvSpPr>
        <p:spPr>
          <a:xfrm>
            <a:off x="2863850" y="2443241"/>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7" name="Down Arrow 26"/>
          <p:cNvSpPr/>
          <p:nvPr/>
        </p:nvSpPr>
        <p:spPr>
          <a:xfrm>
            <a:off x="5821678" y="2444141"/>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ounded Rectangle 12"/>
          <p:cNvSpPr/>
          <p:nvPr/>
        </p:nvSpPr>
        <p:spPr>
          <a:xfrm>
            <a:off x="533400" y="4669135"/>
            <a:ext cx="8394700" cy="1726287"/>
          </a:xfrm>
          <a:prstGeom prst="roundRect">
            <a:avLst>
              <a:gd name="adj" fmla="val 7707"/>
            </a:avLst>
          </a:prstGeom>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r>
              <a:rPr lang="en-US" sz="1400" dirty="0"/>
              <a:t>Better utilization of existing and novel feed and forage resources through: scalable and gender-responsive processing technologies, management strategies to conserve and rehabilitate rangelands while producing, preserving and storing feed biomass and diet formulation that increases productivity while reducing overall feed and forage costs and environment impacts, by national and international development partners, government agencies and extension services, the private sector and community-based </a:t>
            </a:r>
            <a:r>
              <a:rPr lang="en-US" sz="1400" dirty="0" err="1"/>
              <a:t>organisations</a:t>
            </a:r>
            <a:r>
              <a:rPr lang="en-US" sz="1400" dirty="0"/>
              <a:t> in 3 priority countries. </a:t>
            </a:r>
            <a:endParaRPr lang="es-CO" sz="1400" dirty="0"/>
          </a:p>
        </p:txBody>
      </p:sp>
      <p:sp>
        <p:nvSpPr>
          <p:cNvPr id="3" name="Text Placeholder 2"/>
          <p:cNvSpPr>
            <a:spLocks noGrp="1"/>
          </p:cNvSpPr>
          <p:nvPr>
            <p:ph type="body" sz="quarter" idx="11"/>
          </p:nvPr>
        </p:nvSpPr>
        <p:spPr>
          <a:xfrm>
            <a:off x="1828800" y="203120"/>
            <a:ext cx="3505200" cy="863680"/>
          </a:xfrm>
        </p:spPr>
        <p:txBody>
          <a:bodyPr/>
          <a:lstStyle/>
          <a:p>
            <a:r>
              <a:rPr lang="en-US" dirty="0"/>
              <a:t>Product line 2: Feed processing </a:t>
            </a:r>
            <a:r>
              <a:rPr lang="en-US" dirty="0" smtClean="0"/>
              <a:t>off-farm</a:t>
            </a:r>
            <a:endParaRPr lang="en-US" dirty="0"/>
          </a:p>
        </p:txBody>
      </p:sp>
    </p:spTree>
    <p:extLst>
      <p:ext uri="{BB962C8B-B14F-4D97-AF65-F5344CB8AC3E}">
        <p14:creationId xmlns:p14="http://schemas.microsoft.com/office/powerpoint/2010/main" val="963369264"/>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ight Brace 18"/>
          <p:cNvSpPr/>
          <p:nvPr/>
        </p:nvSpPr>
        <p:spPr>
          <a:xfrm rot="5400000">
            <a:off x="4512603" y="456274"/>
            <a:ext cx="363268" cy="8289925"/>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0" name="Rounded Rectangle 19"/>
          <p:cNvSpPr/>
          <p:nvPr/>
        </p:nvSpPr>
        <p:spPr>
          <a:xfrm>
            <a:off x="8382000" y="94332"/>
            <a:ext cx="664308" cy="27432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3</a:t>
            </a:r>
          </a:p>
        </p:txBody>
      </p:sp>
      <p:sp>
        <p:nvSpPr>
          <p:cNvPr id="21" name="Rectangle 20"/>
          <p:cNvSpPr/>
          <p:nvPr/>
        </p:nvSpPr>
        <p:spPr>
          <a:xfrm>
            <a:off x="1447800" y="1784883"/>
            <a:ext cx="2819400" cy="553998"/>
          </a:xfrm>
          <a:prstGeom prst="rect">
            <a:avLst/>
          </a:prstGeom>
          <a:ln w="15875">
            <a:solidFill>
              <a:schemeClr val="tx2"/>
            </a:solidFill>
          </a:ln>
        </p:spPr>
        <p:txBody>
          <a:bodyPr wrap="square">
            <a:spAutoFit/>
          </a:bodyPr>
          <a:lstStyle/>
          <a:p>
            <a:r>
              <a:rPr lang="es-CO" sz="1000" dirty="0" smtClean="0"/>
              <a:t>2017-2022: </a:t>
            </a:r>
            <a:r>
              <a:rPr lang="en-US" sz="1000" dirty="0" smtClean="0"/>
              <a:t>Identification of </a:t>
            </a:r>
            <a:r>
              <a:rPr lang="en-US" sz="1000" dirty="0"/>
              <a:t>3 to 5 well adapted rangeland species with high </a:t>
            </a:r>
            <a:r>
              <a:rPr lang="en-US" sz="1000" dirty="0" smtClean="0"/>
              <a:t>productivity for </a:t>
            </a:r>
            <a:r>
              <a:rPr lang="en-GB" sz="1000" dirty="0"/>
              <a:t>specific agro-ecological conditions</a:t>
            </a:r>
            <a:endParaRPr lang="es-CO" sz="1000" dirty="0"/>
          </a:p>
        </p:txBody>
      </p:sp>
      <p:sp>
        <p:nvSpPr>
          <p:cNvPr id="22" name="Rectangle 21"/>
          <p:cNvSpPr/>
          <p:nvPr/>
        </p:nvSpPr>
        <p:spPr>
          <a:xfrm>
            <a:off x="5730875" y="1784883"/>
            <a:ext cx="2514600" cy="553998"/>
          </a:xfrm>
          <a:prstGeom prst="rect">
            <a:avLst/>
          </a:prstGeom>
          <a:ln w="15875">
            <a:solidFill>
              <a:schemeClr val="accent1">
                <a:shade val="50000"/>
              </a:schemeClr>
            </a:solidFill>
          </a:ln>
        </p:spPr>
        <p:txBody>
          <a:bodyPr wrap="square">
            <a:spAutoFit/>
          </a:bodyPr>
          <a:lstStyle/>
          <a:p>
            <a:r>
              <a:rPr lang="es-CO" sz="1000" dirty="0" smtClean="0"/>
              <a:t>2017-2022: </a:t>
            </a:r>
            <a:r>
              <a:rPr lang="en-US" sz="1000" dirty="0" smtClean="0"/>
              <a:t>Identification </a:t>
            </a:r>
            <a:r>
              <a:rPr lang="en-US" sz="1000" dirty="0"/>
              <a:t>and </a:t>
            </a:r>
            <a:r>
              <a:rPr lang="en-US" sz="1000" dirty="0" smtClean="0"/>
              <a:t>promotion of </a:t>
            </a:r>
            <a:r>
              <a:rPr lang="en-US" sz="1000" dirty="0"/>
              <a:t>sustainable rangeland management practices for </a:t>
            </a:r>
            <a:r>
              <a:rPr lang="en-US" sz="1000" dirty="0" smtClean="0"/>
              <a:t>different ecosystem</a:t>
            </a:r>
            <a:endParaRPr lang="es-CO" sz="1000" dirty="0"/>
          </a:p>
        </p:txBody>
      </p:sp>
      <p:sp>
        <p:nvSpPr>
          <p:cNvPr id="24" name="Rectangle 23"/>
          <p:cNvSpPr/>
          <p:nvPr/>
        </p:nvSpPr>
        <p:spPr>
          <a:xfrm>
            <a:off x="762000" y="2773098"/>
            <a:ext cx="4191000" cy="707886"/>
          </a:xfrm>
          <a:prstGeom prst="rect">
            <a:avLst/>
          </a:prstGeom>
          <a:ln w="15875">
            <a:solidFill>
              <a:srgbClr val="FFC000"/>
            </a:solidFill>
          </a:ln>
        </p:spPr>
        <p:txBody>
          <a:bodyPr wrap="square">
            <a:spAutoFit/>
          </a:bodyPr>
          <a:lstStyle/>
          <a:p>
            <a:r>
              <a:rPr lang="es-CO" sz="1000" dirty="0" smtClean="0"/>
              <a:t>2017-2019: </a:t>
            </a:r>
            <a:r>
              <a:rPr lang="en-GB" sz="1000" dirty="0"/>
              <a:t>3 to 5 well adapted rangeland species with high productivity </a:t>
            </a:r>
            <a:r>
              <a:rPr lang="en-GB" sz="1000" dirty="0" smtClean="0"/>
              <a:t>used </a:t>
            </a:r>
            <a:r>
              <a:rPr lang="en-GB" sz="1000" dirty="0"/>
              <a:t>by private enterprises for seed/seedlings multiplication and used by government and development projects for large scale rangeland </a:t>
            </a:r>
            <a:r>
              <a:rPr lang="en-GB" sz="1000" dirty="0" smtClean="0"/>
              <a:t>rehabilitation in at least 1 priority country</a:t>
            </a:r>
            <a:endParaRPr lang="es-CO" sz="1000" dirty="0"/>
          </a:p>
        </p:txBody>
      </p:sp>
      <p:sp>
        <p:nvSpPr>
          <p:cNvPr id="25" name="Rectangle 24"/>
          <p:cNvSpPr/>
          <p:nvPr/>
        </p:nvSpPr>
        <p:spPr>
          <a:xfrm>
            <a:off x="5365750" y="2850042"/>
            <a:ext cx="3244850" cy="553998"/>
          </a:xfrm>
          <a:prstGeom prst="rect">
            <a:avLst/>
          </a:prstGeom>
          <a:ln w="15875">
            <a:solidFill>
              <a:srgbClr val="FFC000"/>
            </a:solidFill>
          </a:ln>
        </p:spPr>
        <p:txBody>
          <a:bodyPr wrap="square">
            <a:spAutoFit/>
          </a:bodyPr>
          <a:lstStyle/>
          <a:p>
            <a:r>
              <a:rPr lang="es-CO" sz="1000" dirty="0" smtClean="0"/>
              <a:t>2017-2019: </a:t>
            </a:r>
            <a:r>
              <a:rPr lang="en-US" sz="1000" dirty="0"/>
              <a:t>Livestock producers apply management strategies to conserve/rehabilitate rangelands and use diets that increase productivity in 1 priority country </a:t>
            </a:r>
            <a:endParaRPr lang="es-CO" sz="1000" dirty="0"/>
          </a:p>
        </p:txBody>
      </p:sp>
      <p:sp>
        <p:nvSpPr>
          <p:cNvPr id="26" name="Down Arrow 25"/>
          <p:cNvSpPr/>
          <p:nvPr/>
        </p:nvSpPr>
        <p:spPr>
          <a:xfrm>
            <a:off x="2819400" y="2430602"/>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7" name="Down Arrow 26"/>
          <p:cNvSpPr/>
          <p:nvPr/>
        </p:nvSpPr>
        <p:spPr>
          <a:xfrm>
            <a:off x="6950075" y="2430602"/>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5365750" y="3624025"/>
            <a:ext cx="3244850" cy="707886"/>
          </a:xfrm>
          <a:prstGeom prst="rect">
            <a:avLst/>
          </a:prstGeom>
          <a:ln w="15875">
            <a:solidFill>
              <a:srgbClr val="FFC000"/>
            </a:solidFill>
          </a:ln>
        </p:spPr>
        <p:txBody>
          <a:bodyPr wrap="square">
            <a:spAutoFit/>
          </a:bodyPr>
          <a:lstStyle/>
          <a:p>
            <a:r>
              <a:rPr lang="es-CO" sz="1000" dirty="0" smtClean="0"/>
              <a:t>2020-2022: </a:t>
            </a:r>
            <a:r>
              <a:rPr lang="en-US" sz="1000" dirty="0"/>
              <a:t>Livestock producers apply management strategies to conserve/rehabilitate rangelands and use diets that increase productivity in 1 priority country in a further 2 priority countries</a:t>
            </a:r>
            <a:endParaRPr lang="es-CO" sz="1000" dirty="0"/>
          </a:p>
        </p:txBody>
      </p:sp>
      <p:sp>
        <p:nvSpPr>
          <p:cNvPr id="16" name="Rectangle 15"/>
          <p:cNvSpPr/>
          <p:nvPr/>
        </p:nvSpPr>
        <p:spPr>
          <a:xfrm>
            <a:off x="762000" y="3624025"/>
            <a:ext cx="4191000" cy="707886"/>
          </a:xfrm>
          <a:prstGeom prst="rect">
            <a:avLst/>
          </a:prstGeom>
          <a:ln w="15875">
            <a:solidFill>
              <a:srgbClr val="FFC000"/>
            </a:solidFill>
          </a:ln>
        </p:spPr>
        <p:txBody>
          <a:bodyPr wrap="square">
            <a:spAutoFit/>
          </a:bodyPr>
          <a:lstStyle/>
          <a:p>
            <a:r>
              <a:rPr lang="es-CO" sz="1000" dirty="0" smtClean="0"/>
              <a:t>2020-2022: </a:t>
            </a:r>
            <a:r>
              <a:rPr lang="en-GB" sz="1000" dirty="0"/>
              <a:t>3 to 5 well adapted rangeland species with high productivity </a:t>
            </a:r>
            <a:r>
              <a:rPr lang="en-GB" sz="1000" dirty="0" smtClean="0"/>
              <a:t>used </a:t>
            </a:r>
            <a:r>
              <a:rPr lang="en-GB" sz="1000" dirty="0"/>
              <a:t>by private enterprises for seed/seedlings multiplication and used by government and development projects for large scale rangeland </a:t>
            </a:r>
            <a:r>
              <a:rPr lang="en-GB" sz="1000" dirty="0" smtClean="0"/>
              <a:t>rehabilitation in at least 2 further priority countries</a:t>
            </a:r>
            <a:endParaRPr lang="es-CO" sz="1000" dirty="0"/>
          </a:p>
        </p:txBody>
      </p:sp>
      <p:sp>
        <p:nvSpPr>
          <p:cNvPr id="14" name="Rounded Rectangle 13"/>
          <p:cNvSpPr/>
          <p:nvPr/>
        </p:nvSpPr>
        <p:spPr>
          <a:xfrm>
            <a:off x="533400" y="4891659"/>
            <a:ext cx="8394700" cy="1726287"/>
          </a:xfrm>
          <a:prstGeom prst="roundRect">
            <a:avLst>
              <a:gd name="adj" fmla="val 7707"/>
            </a:avLst>
          </a:prstGeom>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r>
              <a:rPr lang="en-US" sz="1400" dirty="0"/>
              <a:t>Better utilization of existing and novel feed and forage resources through: scalable and gender-responsive processing technologies, management strategies to conserve and rehabilitate rangelands while producing, preserving and storing feed biomass and diet formulation that increases productivity while reducing overall feed and forage costs and environment impacts, by national and international development partners, government agencies and extension services, the private sector and community-based </a:t>
            </a:r>
            <a:r>
              <a:rPr lang="en-US" sz="1400" dirty="0" err="1"/>
              <a:t>organisations</a:t>
            </a:r>
            <a:r>
              <a:rPr lang="en-US" sz="1400" dirty="0"/>
              <a:t> in 3 priority countries. </a:t>
            </a:r>
          </a:p>
        </p:txBody>
      </p:sp>
      <p:sp>
        <p:nvSpPr>
          <p:cNvPr id="3" name="Rectangle 2"/>
          <p:cNvSpPr/>
          <p:nvPr/>
        </p:nvSpPr>
        <p:spPr>
          <a:xfrm>
            <a:off x="3733800" y="1240037"/>
            <a:ext cx="2963375" cy="369332"/>
          </a:xfrm>
          <a:prstGeom prst="rect">
            <a:avLst/>
          </a:prstGeom>
        </p:spPr>
        <p:txBody>
          <a:bodyPr wrap="none">
            <a:spAutoFit/>
          </a:bodyPr>
          <a:lstStyle/>
          <a:p>
            <a:pPr algn="ctr"/>
            <a:r>
              <a:rPr lang="en-US" dirty="0"/>
              <a:t>A simple Theory of Change</a:t>
            </a:r>
          </a:p>
        </p:txBody>
      </p:sp>
      <p:sp>
        <p:nvSpPr>
          <p:cNvPr id="4" name="Text Placeholder 3"/>
          <p:cNvSpPr>
            <a:spLocks noGrp="1"/>
          </p:cNvSpPr>
          <p:nvPr>
            <p:ph type="body" sz="quarter" idx="11"/>
          </p:nvPr>
        </p:nvSpPr>
        <p:spPr>
          <a:xfrm>
            <a:off x="1828800" y="203120"/>
            <a:ext cx="6553200" cy="863680"/>
          </a:xfrm>
        </p:spPr>
        <p:txBody>
          <a:bodyPr/>
          <a:lstStyle/>
          <a:p>
            <a:r>
              <a:rPr lang="en-US" dirty="0"/>
              <a:t>Product line 3: Agronomic practices and use of indigenous rangeland </a:t>
            </a:r>
            <a:r>
              <a:rPr lang="en-US" dirty="0" smtClean="0"/>
              <a:t>species</a:t>
            </a:r>
            <a:endParaRPr lang="en-US" dirty="0"/>
          </a:p>
        </p:txBody>
      </p:sp>
    </p:spTree>
    <p:extLst>
      <p:ext uri="{BB962C8B-B14F-4D97-AF65-F5344CB8AC3E}">
        <p14:creationId xmlns:p14="http://schemas.microsoft.com/office/powerpoint/2010/main" val="1752631688"/>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4842" y="5410200"/>
            <a:ext cx="7731456" cy="615553"/>
          </a:xfrm>
          <a:prstGeom prst="rect">
            <a:avLst/>
          </a:prstGeom>
          <a:noFill/>
          <a:ln>
            <a:solidFill>
              <a:schemeClr val="accent1"/>
            </a:solidFill>
          </a:ln>
        </p:spPr>
        <p:txBody>
          <a:bodyPr wrap="square" rtlCol="0">
            <a:spAutoFit/>
          </a:bodyPr>
          <a:lstStyle/>
          <a:p>
            <a:r>
              <a:rPr lang="en-US" b="1" dirty="0"/>
              <a:t>What we learned: </a:t>
            </a:r>
            <a:r>
              <a:rPr lang="en-US" sz="1600" dirty="0"/>
              <a:t>2017 work showed that we are still in the discovery phase for most of our activities. </a:t>
            </a:r>
            <a:endParaRPr lang="en-US" sz="1600" dirty="0" smtClean="0"/>
          </a:p>
        </p:txBody>
      </p:sp>
      <p:graphicFrame>
        <p:nvGraphicFramePr>
          <p:cNvPr id="4" name="Table 3"/>
          <p:cNvGraphicFramePr>
            <a:graphicFrameLocks noGrp="1"/>
          </p:cNvGraphicFramePr>
          <p:nvPr>
            <p:extLst>
              <p:ext uri="{D42A27DB-BD31-4B8C-83A1-F6EECF244321}">
                <p14:modId xmlns:p14="http://schemas.microsoft.com/office/powerpoint/2010/main" val="226355186"/>
              </p:ext>
            </p:extLst>
          </p:nvPr>
        </p:nvGraphicFramePr>
        <p:xfrm>
          <a:off x="457200" y="2590800"/>
          <a:ext cx="8290558" cy="1371600"/>
        </p:xfrm>
        <a:graphic>
          <a:graphicData uri="http://schemas.openxmlformats.org/drawingml/2006/table">
            <a:tbl>
              <a:tblPr firstRow="1" firstCol="1">
                <a:tableStyleId>{793D81CF-94F2-401A-BA57-92F5A7B2D0C5}</a:tableStyleId>
              </a:tblPr>
              <a:tblGrid>
                <a:gridCol w="3329883"/>
                <a:gridCol w="3427822"/>
                <a:gridCol w="510951"/>
                <a:gridCol w="510951"/>
                <a:gridCol w="510951"/>
              </a:tblGrid>
              <a:tr h="371192">
                <a:tc>
                  <a:txBody>
                    <a:bodyPr/>
                    <a:lstStyle/>
                    <a:p>
                      <a:pPr algn="l" fontAlgn="ct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r>
              <a:tr h="500204">
                <a:tc>
                  <a:txBody>
                    <a:bodyPr/>
                    <a:lstStyle/>
                    <a:p>
                      <a:pPr algn="l"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3.3.1: Viable strategies for matching feed processing options with smallholder capacity</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Draft Feed-Supply-Demand tool developed</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500204">
                <a:tc>
                  <a:txBody>
                    <a:bodyPr/>
                    <a:lstStyle/>
                    <a:p>
                      <a:pPr algn="l"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3.3.2: Scalable drying and ensiling protocols for smallholders, to conserve feeds and by-products</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Comparison of commercial versus farmer produced silage documented</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bl>
          </a:graphicData>
        </a:graphic>
      </p:graphicFrame>
      <p:sp>
        <p:nvSpPr>
          <p:cNvPr id="3" name="Text Placeholder 2"/>
          <p:cNvSpPr>
            <a:spLocks noGrp="1"/>
          </p:cNvSpPr>
          <p:nvPr>
            <p:ph type="body" sz="quarter" idx="11"/>
          </p:nvPr>
        </p:nvSpPr>
        <p:spPr/>
        <p:txBody>
          <a:bodyPr/>
          <a:lstStyle/>
          <a:p>
            <a:r>
              <a:rPr lang="en-US" dirty="0"/>
              <a:t>CoA 3: Using existing feed resources better </a:t>
            </a:r>
          </a:p>
        </p:txBody>
      </p:sp>
    </p:spTree>
    <p:extLst>
      <p:ext uri="{BB962C8B-B14F-4D97-AF65-F5344CB8AC3E}">
        <p14:creationId xmlns:p14="http://schemas.microsoft.com/office/powerpoint/2010/main" val="4124199812"/>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083278"/>
            <a:ext cx="9144000" cy="400110"/>
          </a:xfrm>
          <a:prstGeom prst="rect">
            <a:avLst/>
          </a:prstGeom>
        </p:spPr>
        <p:txBody>
          <a:bodyPr wrap="square">
            <a:spAutoFit/>
          </a:bodyPr>
          <a:lstStyle/>
          <a:p>
            <a:pPr algn="ctr"/>
            <a:r>
              <a:rPr lang="en-US" sz="2000" b="1" dirty="0">
                <a:latin typeface="Arial" panose="020B0604020202020204" pitchFamily="34" charset="0"/>
                <a:cs typeface="Arial" panose="020B0604020202020204" pitchFamily="34" charset="0"/>
              </a:rPr>
              <a:t>Leveraging Traditional Crops for Food and Feed</a:t>
            </a:r>
          </a:p>
        </p:txBody>
      </p:sp>
      <p:sp>
        <p:nvSpPr>
          <p:cNvPr id="6" name="Rectangle 5"/>
          <p:cNvSpPr/>
          <p:nvPr/>
        </p:nvSpPr>
        <p:spPr>
          <a:xfrm>
            <a:off x="381000" y="2062424"/>
            <a:ext cx="4372855" cy="3785652"/>
          </a:xfrm>
          <a:prstGeom prst="rect">
            <a:avLst/>
          </a:prstGeom>
          <a:solidFill>
            <a:schemeClr val="accent1">
              <a:lumMod val="20000"/>
              <a:lumOff val="80000"/>
            </a:schemeClr>
          </a:solidFill>
        </p:spPr>
        <p:txBody>
          <a:bodyPr wrap="square">
            <a:spAutoFit/>
          </a:bodyPr>
          <a:lstStyle/>
          <a:p>
            <a:pPr marL="214313" indent="-214313" algn="just">
              <a:buFont typeface="Wingdings" panose="05000000000000000000" pitchFamily="2" charset="2"/>
              <a:buChar char="§"/>
            </a:pPr>
            <a:r>
              <a:rPr lang="en-US" sz="1200" dirty="0">
                <a:latin typeface="Arial" panose="020B0604020202020204" pitchFamily="34" charset="0"/>
                <a:cs typeface="Arial" panose="020B0604020202020204" pitchFamily="34" charset="0"/>
              </a:rPr>
              <a:t>The significance of genotype x location interactions in grain and straw traits of grain legumes and naked barley implies that dual, food-fodder varieties should be selected on locational basis.</a:t>
            </a:r>
          </a:p>
          <a:p>
            <a:pPr algn="just"/>
            <a:endParaRPr lang="en-US" sz="1200" dirty="0">
              <a:latin typeface="Arial" panose="020B0604020202020204" pitchFamily="34" charset="0"/>
              <a:cs typeface="Arial" panose="020B0604020202020204" pitchFamily="34" charset="0"/>
            </a:endParaRPr>
          </a:p>
          <a:p>
            <a:pPr marL="214313" indent="-214313" algn="just">
              <a:buFont typeface="Wingdings" panose="05000000000000000000" pitchFamily="2" charset="2"/>
              <a:buChar char="§"/>
            </a:pPr>
            <a:r>
              <a:rPr lang="en-US" sz="1200" dirty="0">
                <a:latin typeface="Arial" panose="020B0604020202020204" pitchFamily="34" charset="0"/>
                <a:cs typeface="Arial" panose="020B0604020202020204" pitchFamily="34" charset="0"/>
              </a:rPr>
              <a:t>Parental genotypes for simultaneous improvement of grain yield and straw traits in Ethiopia include accessions </a:t>
            </a:r>
            <a:r>
              <a:rPr lang="en-US" sz="1200" dirty="0">
                <a:solidFill>
                  <a:prstClr val="black"/>
                </a:solidFill>
                <a:latin typeface="Arial" panose="020B0604020202020204" pitchFamily="34" charset="0"/>
                <a:cs typeface="Arial" panose="020B0604020202020204" pitchFamily="34" charset="0"/>
              </a:rPr>
              <a:t>DZ-2012-LN-0191,</a:t>
            </a:r>
            <a:r>
              <a:rPr lang="en-US" sz="1200" dirty="0">
                <a:latin typeface="Arial" panose="020B0604020202020204" pitchFamily="34" charset="0"/>
                <a:cs typeface="Arial" panose="020B0604020202020204" pitchFamily="34" charset="0"/>
              </a:rPr>
              <a:t> DZ-2012-LN-0195 and DZ-2012-LN-0197 (lentil), DZ-2012-CK-0239 (</a:t>
            </a:r>
            <a:r>
              <a:rPr lang="en-US" sz="1200" i="1" dirty="0">
                <a:latin typeface="Arial" panose="020B0604020202020204" pitchFamily="34" charset="0"/>
                <a:cs typeface="Arial" panose="020B0604020202020204" pitchFamily="34" charset="0"/>
              </a:rPr>
              <a:t>desi</a:t>
            </a:r>
            <a:r>
              <a:rPr lang="en-US" sz="1200" dirty="0">
                <a:latin typeface="Arial" panose="020B0604020202020204" pitchFamily="34" charset="0"/>
                <a:cs typeface="Arial" panose="020B0604020202020204" pitchFamily="34" charset="0"/>
              </a:rPr>
              <a:t> chickpea), </a:t>
            </a:r>
            <a:r>
              <a:rPr lang="en-US" sz="1200" dirty="0" err="1">
                <a:latin typeface="Arial" panose="020B0604020202020204" pitchFamily="34" charset="0"/>
                <a:cs typeface="Arial" panose="020B0604020202020204" pitchFamily="34" charset="0"/>
              </a:rPr>
              <a:t>Habru</a:t>
            </a:r>
            <a:r>
              <a:rPr lang="en-US" sz="1200" dirty="0">
                <a:latin typeface="Arial" panose="020B0604020202020204" pitchFamily="34" charset="0"/>
                <a:cs typeface="Arial" panose="020B0604020202020204" pitchFamily="34" charset="0"/>
              </a:rPr>
              <a:t> and </a:t>
            </a:r>
            <a:r>
              <a:rPr lang="en-US" sz="1200" dirty="0" err="1">
                <a:latin typeface="Arial" panose="020B0604020202020204" pitchFamily="34" charset="0"/>
                <a:cs typeface="Arial" panose="020B0604020202020204" pitchFamily="34" charset="0"/>
              </a:rPr>
              <a:t>Ejeri</a:t>
            </a:r>
            <a:r>
              <a:rPr lang="en-US" sz="1200" dirty="0">
                <a:latin typeface="Arial" panose="020B0604020202020204" pitchFamily="34" charset="0"/>
                <a:cs typeface="Arial" panose="020B0604020202020204" pitchFamily="34" charset="0"/>
              </a:rPr>
              <a:t> (</a:t>
            </a:r>
            <a:r>
              <a:rPr lang="en-US" sz="1200" i="1" dirty="0" err="1">
                <a:latin typeface="Arial" panose="020B0604020202020204" pitchFamily="34" charset="0"/>
                <a:cs typeface="Arial" panose="020B0604020202020204" pitchFamily="34" charset="0"/>
              </a:rPr>
              <a:t>kabuli</a:t>
            </a:r>
            <a:r>
              <a:rPr lang="en-US" sz="1200" dirty="0">
                <a:latin typeface="Arial" panose="020B0604020202020204" pitchFamily="34" charset="0"/>
                <a:cs typeface="Arial" panose="020B0604020202020204" pitchFamily="34" charset="0"/>
              </a:rPr>
              <a:t> chickpea) and </a:t>
            </a:r>
            <a:r>
              <a:rPr lang="en-US" sz="1200" dirty="0" err="1">
                <a:latin typeface="Arial" panose="020B0604020202020204" pitchFamily="34" charset="0"/>
                <a:cs typeface="Arial" panose="020B0604020202020204" pitchFamily="34" charset="0"/>
              </a:rPr>
              <a:t>Degaga</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faba</a:t>
            </a:r>
            <a:r>
              <a:rPr lang="en-US" sz="1200" dirty="0">
                <a:latin typeface="Arial" panose="020B0604020202020204" pitchFamily="34" charset="0"/>
                <a:cs typeface="Arial" panose="020B0604020202020204" pitchFamily="34" charset="0"/>
              </a:rPr>
              <a:t> bean) and 6 accessions of naked barley.</a:t>
            </a:r>
          </a:p>
          <a:p>
            <a:pPr algn="just"/>
            <a:endParaRPr lang="en-US" sz="1200" dirty="0">
              <a:latin typeface="Arial" panose="020B0604020202020204" pitchFamily="34" charset="0"/>
              <a:cs typeface="Arial" panose="020B0604020202020204" pitchFamily="34" charset="0"/>
            </a:endParaRPr>
          </a:p>
          <a:p>
            <a:pPr marL="214313" indent="-214313" algn="just">
              <a:buFont typeface="Wingdings" panose="05000000000000000000" pitchFamily="2" charset="2"/>
              <a:buChar char="§"/>
            </a:pPr>
            <a:r>
              <a:rPr lang="en-US" sz="1200" dirty="0">
                <a:latin typeface="Arial" panose="020B0604020202020204" pitchFamily="34" charset="0"/>
                <a:cs typeface="Arial" panose="020B0604020202020204" pitchFamily="34" charset="0"/>
              </a:rPr>
              <a:t>Crop b</a:t>
            </a:r>
            <a:r>
              <a:rPr lang="en-US" sz="1200" dirty="0">
                <a:solidFill>
                  <a:prstClr val="black"/>
                </a:solidFill>
                <a:latin typeface="Arial" panose="020B0604020202020204" pitchFamily="34" charset="0"/>
                <a:cs typeface="Arial" panose="020B0604020202020204" pitchFamily="34" charset="0"/>
              </a:rPr>
              <a:t>reeders can target to decrease acid detergent fiber (ADF) to improve the nutritive value of lentil, </a:t>
            </a:r>
            <a:r>
              <a:rPr lang="en-US" sz="1200" i="1" dirty="0">
                <a:solidFill>
                  <a:prstClr val="black"/>
                </a:solidFill>
                <a:latin typeface="Arial" panose="020B0604020202020204" pitchFamily="34" charset="0"/>
                <a:cs typeface="Arial" panose="020B0604020202020204" pitchFamily="34" charset="0"/>
              </a:rPr>
              <a:t>desi</a:t>
            </a:r>
            <a:r>
              <a:rPr lang="en-US" sz="1200" dirty="0">
                <a:solidFill>
                  <a:prstClr val="black"/>
                </a:solidFill>
                <a:latin typeface="Arial" panose="020B0604020202020204" pitchFamily="34" charset="0"/>
                <a:cs typeface="Arial" panose="020B0604020202020204" pitchFamily="34" charset="0"/>
              </a:rPr>
              <a:t> chickpea and naked barley straw and neutral detergent fiber (NDF) for </a:t>
            </a:r>
            <a:r>
              <a:rPr lang="en-US" sz="1200" i="1" dirty="0" err="1">
                <a:solidFill>
                  <a:prstClr val="black"/>
                </a:solidFill>
                <a:latin typeface="Arial" panose="020B0604020202020204" pitchFamily="34" charset="0"/>
                <a:cs typeface="Arial" panose="020B0604020202020204" pitchFamily="34" charset="0"/>
              </a:rPr>
              <a:t>kabuli</a:t>
            </a:r>
            <a:r>
              <a:rPr lang="en-US" sz="1200" i="1" dirty="0">
                <a:solidFill>
                  <a:prstClr val="black"/>
                </a:solidFill>
                <a:latin typeface="Arial" panose="020B0604020202020204" pitchFamily="34" charset="0"/>
                <a:cs typeface="Arial" panose="020B0604020202020204" pitchFamily="34" charset="0"/>
              </a:rPr>
              <a:t> </a:t>
            </a:r>
            <a:r>
              <a:rPr lang="en-US" sz="1200" dirty="0">
                <a:solidFill>
                  <a:prstClr val="black"/>
                </a:solidFill>
                <a:latin typeface="Arial" panose="020B0604020202020204" pitchFamily="34" charset="0"/>
                <a:cs typeface="Arial" panose="020B0604020202020204" pitchFamily="34" charset="0"/>
              </a:rPr>
              <a:t>chickpea and </a:t>
            </a:r>
            <a:r>
              <a:rPr lang="en-US" sz="1200" dirty="0" err="1">
                <a:solidFill>
                  <a:prstClr val="black"/>
                </a:solidFill>
                <a:latin typeface="Arial" panose="020B0604020202020204" pitchFamily="34" charset="0"/>
                <a:cs typeface="Arial" panose="020B0604020202020204" pitchFamily="34" charset="0"/>
              </a:rPr>
              <a:t>faba</a:t>
            </a:r>
            <a:r>
              <a:rPr lang="en-US" sz="1200" dirty="0">
                <a:solidFill>
                  <a:prstClr val="black"/>
                </a:solidFill>
                <a:latin typeface="Arial" panose="020B0604020202020204" pitchFamily="34" charset="0"/>
                <a:cs typeface="Arial" panose="020B0604020202020204" pitchFamily="34" charset="0"/>
              </a:rPr>
              <a:t> bean.</a:t>
            </a:r>
          </a:p>
          <a:p>
            <a:pPr lvl="0" algn="just"/>
            <a:endParaRPr lang="en-US" sz="1200" dirty="0">
              <a:solidFill>
                <a:prstClr val="black"/>
              </a:solidFill>
              <a:latin typeface="Arial" panose="020B0604020202020204" pitchFamily="34" charset="0"/>
              <a:cs typeface="Arial" panose="020B0604020202020204" pitchFamily="34" charset="0"/>
            </a:endParaRPr>
          </a:p>
          <a:p>
            <a:pPr marL="214313" indent="-214313" algn="just">
              <a:buFont typeface="Wingdings" panose="05000000000000000000" pitchFamily="2" charset="2"/>
              <a:buChar char="§"/>
            </a:pPr>
            <a:r>
              <a:rPr lang="en-US" sz="1200" dirty="0">
                <a:solidFill>
                  <a:prstClr val="black"/>
                </a:solidFill>
                <a:latin typeface="Arial" panose="020B0604020202020204" pitchFamily="34" charset="0"/>
                <a:cs typeface="Arial" panose="020B0604020202020204" pitchFamily="34" charset="0"/>
              </a:rPr>
              <a:t>The enhancement of straw nutritive value as a result of genotypic selection is higher (P&lt;0.01) compared to that as a result of convectional treatments.</a:t>
            </a:r>
          </a:p>
        </p:txBody>
      </p:sp>
      <p:sp>
        <p:nvSpPr>
          <p:cNvPr id="7" name="TextBox 6"/>
          <p:cNvSpPr txBox="1"/>
          <p:nvPr/>
        </p:nvSpPr>
        <p:spPr>
          <a:xfrm>
            <a:off x="5044414" y="3907914"/>
            <a:ext cx="3759013" cy="415498"/>
          </a:xfrm>
          <a:prstGeom prst="rect">
            <a:avLst/>
          </a:prstGeom>
          <a:solidFill>
            <a:srgbClr val="FFFFFF">
              <a:alpha val="45882"/>
            </a:srgbClr>
          </a:solidFill>
        </p:spPr>
        <p:txBody>
          <a:bodyPr wrap="square" rtlCol="0">
            <a:spAutoFit/>
          </a:bodyPr>
          <a:lstStyle/>
          <a:p>
            <a:pPr algn="ctr"/>
            <a:r>
              <a:rPr lang="en-US" sz="1050" dirty="0">
                <a:latin typeface="Arial" panose="020B0604020202020204" pitchFamily="34" charset="0"/>
                <a:cs typeface="Arial" panose="020B0604020202020204" pitchFamily="34" charset="0"/>
              </a:rPr>
              <a:t>Enhancement of straw nutritive quality  </a:t>
            </a:r>
          </a:p>
          <a:p>
            <a:pPr algn="ctr"/>
            <a:r>
              <a:rPr lang="en-US" sz="1050" dirty="0">
                <a:latin typeface="Arial" panose="020B0604020202020204" pitchFamily="34" charset="0"/>
                <a:cs typeface="Arial" panose="020B0604020202020204" pitchFamily="34" charset="0"/>
              </a:rPr>
              <a:t>genotypic range vs. urea treatment in lentil </a:t>
            </a:r>
          </a:p>
        </p:txBody>
      </p:sp>
      <p:graphicFrame>
        <p:nvGraphicFramePr>
          <p:cNvPr id="8" name="Chart 7"/>
          <p:cNvGraphicFramePr/>
          <p:nvPr>
            <p:extLst>
              <p:ext uri="{D42A27DB-BD31-4B8C-83A1-F6EECF244321}">
                <p14:modId xmlns:p14="http://schemas.microsoft.com/office/powerpoint/2010/main" val="669733341"/>
              </p:ext>
            </p:extLst>
          </p:nvPr>
        </p:nvGraphicFramePr>
        <p:xfrm>
          <a:off x="4951375" y="1988204"/>
          <a:ext cx="1882975" cy="18516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p:nvPr>
            <p:extLst>
              <p:ext uri="{D42A27DB-BD31-4B8C-83A1-F6EECF244321}">
                <p14:modId xmlns:p14="http://schemas.microsoft.com/office/powerpoint/2010/main" val="4216761000"/>
              </p:ext>
            </p:extLst>
          </p:nvPr>
        </p:nvGraphicFramePr>
        <p:xfrm>
          <a:off x="6834350" y="1981200"/>
          <a:ext cx="1969077" cy="185166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4951375" y="1636855"/>
            <a:ext cx="3848841" cy="415498"/>
          </a:xfrm>
          <a:prstGeom prst="rect">
            <a:avLst/>
          </a:prstGeom>
          <a:solidFill>
            <a:srgbClr val="FFFFFF">
              <a:alpha val="45882"/>
            </a:srgbClr>
          </a:solidFill>
        </p:spPr>
        <p:txBody>
          <a:bodyPr wrap="square" rtlCol="0">
            <a:spAutoFit/>
          </a:bodyPr>
          <a:lstStyle/>
          <a:p>
            <a:pPr lvl="0" algn="ctr"/>
            <a:r>
              <a:rPr lang="en-US" sz="1050" dirty="0">
                <a:solidFill>
                  <a:prstClr val="black"/>
                </a:solidFill>
                <a:latin typeface="Arial" panose="020B0604020202020204" pitchFamily="34" charset="0"/>
                <a:cs typeface="Arial" panose="020B0604020202020204" pitchFamily="34" charset="0"/>
              </a:rPr>
              <a:t>ADF is an accurate predictor for</a:t>
            </a:r>
            <a:r>
              <a:rPr lang="en-US" sz="1050" i="1" dirty="0">
                <a:solidFill>
                  <a:prstClr val="black"/>
                </a:solidFill>
                <a:latin typeface="Arial" panose="020B0604020202020204" pitchFamily="34" charset="0"/>
                <a:cs typeface="Arial" panose="020B0604020202020204" pitchFamily="34" charset="0"/>
              </a:rPr>
              <a:t> in vitro</a:t>
            </a:r>
            <a:r>
              <a:rPr lang="en-US" sz="1050" dirty="0">
                <a:solidFill>
                  <a:prstClr val="black"/>
                </a:solidFill>
                <a:latin typeface="Arial" panose="020B0604020202020204" pitchFamily="34" charset="0"/>
                <a:cs typeface="Arial" panose="020B0604020202020204" pitchFamily="34" charset="0"/>
              </a:rPr>
              <a:t> organic matter digestibility (IVOMD) and metabolizable energy (ME)</a:t>
            </a:r>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3696" y="4353453"/>
            <a:ext cx="3799731" cy="1770497"/>
          </a:xfrm>
          <a:prstGeom prst="rect">
            <a:avLst/>
          </a:prstGeom>
        </p:spPr>
      </p:pic>
      <p:sp>
        <p:nvSpPr>
          <p:cNvPr id="2" name="Text Placeholder 1"/>
          <p:cNvSpPr>
            <a:spLocks noGrp="1"/>
          </p:cNvSpPr>
          <p:nvPr>
            <p:ph type="body" sz="quarter" idx="11"/>
          </p:nvPr>
        </p:nvSpPr>
        <p:spPr/>
        <p:txBody>
          <a:bodyPr/>
          <a:lstStyle/>
          <a:p>
            <a:r>
              <a:rPr lang="en-US" dirty="0"/>
              <a:t>Research Highlights 2017 – CoA </a:t>
            </a:r>
            <a:r>
              <a:rPr lang="en-US" dirty="0" smtClean="0"/>
              <a:t>3</a:t>
            </a:r>
            <a:endParaRPr lang="en-US" dirty="0"/>
          </a:p>
        </p:txBody>
      </p:sp>
    </p:spTree>
    <p:extLst>
      <p:ext uri="{BB962C8B-B14F-4D97-AF65-F5344CB8AC3E}">
        <p14:creationId xmlns:p14="http://schemas.microsoft.com/office/powerpoint/2010/main" val="307250283"/>
      </p:ext>
    </p:extLst>
  </p:cSld>
  <p:clrMapOvr>
    <a:masterClrMapping/>
  </p:clrMapOvr>
  <p:transition spd="slow">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US" dirty="0"/>
              <a:t>Research Highlights 2017 – CoA </a:t>
            </a:r>
            <a:r>
              <a:rPr lang="en-US" dirty="0" smtClean="0"/>
              <a:t>3</a:t>
            </a:r>
            <a:endParaRPr lang="en-US" dirty="0"/>
          </a:p>
        </p:txBody>
      </p:sp>
      <p:sp>
        <p:nvSpPr>
          <p:cNvPr id="3" name="Rectangle 2"/>
          <p:cNvSpPr/>
          <p:nvPr/>
        </p:nvSpPr>
        <p:spPr>
          <a:xfrm>
            <a:off x="604056" y="1523661"/>
            <a:ext cx="7508157" cy="1569660"/>
          </a:xfrm>
          <a:prstGeom prst="rect">
            <a:avLst/>
          </a:prstGeom>
        </p:spPr>
        <p:txBody>
          <a:bodyPr wrap="square">
            <a:spAutoFit/>
          </a:bodyPr>
          <a:lstStyle/>
          <a:p>
            <a:r>
              <a:rPr lang="en-US" sz="1600" dirty="0" smtClean="0">
                <a:latin typeface="Calibri" panose="020F0502020204030204" pitchFamily="34" charset="0"/>
                <a:ea typeface="Calibri" panose="020F0502020204030204" pitchFamily="34" charset="0"/>
                <a:cs typeface="Times New Roman" panose="02020603050405020304" pitchFamily="18" charset="0"/>
              </a:rPr>
              <a:t>Spin-off </a:t>
            </a:r>
            <a:r>
              <a:rPr lang="en-US" sz="1600" dirty="0">
                <a:latin typeface="Calibri" panose="020F0502020204030204" pitchFamily="34" charset="0"/>
                <a:ea typeface="Calibri" panose="020F0502020204030204" pitchFamily="34" charset="0"/>
                <a:cs typeface="Times New Roman" panose="02020603050405020304" pitchFamily="18" charset="0"/>
              </a:rPr>
              <a:t>technologies from 2</a:t>
            </a:r>
            <a:r>
              <a:rPr lang="en-US" sz="1600" baseline="30000" dirty="0">
                <a:latin typeface="Calibri" panose="020F0502020204030204" pitchFamily="34" charset="0"/>
                <a:ea typeface="Calibri" panose="020F0502020204030204" pitchFamily="34" charset="0"/>
                <a:cs typeface="Times New Roman" panose="02020603050405020304" pitchFamily="18" charset="0"/>
              </a:rPr>
              <a:t>nd</a:t>
            </a:r>
            <a:r>
              <a:rPr lang="en-US" sz="1600" dirty="0">
                <a:latin typeface="Calibri" panose="020F0502020204030204" pitchFamily="34" charset="0"/>
                <a:ea typeface="Calibri" panose="020F0502020204030204" pitchFamily="34" charset="0"/>
                <a:cs typeface="Times New Roman" panose="02020603050405020304" pitchFamily="18" charset="0"/>
              </a:rPr>
              <a:t> generation biofuel have been identified that can increase the fodder quality of crop residues to concentrate level. Technologies explored:</a:t>
            </a:r>
          </a:p>
          <a:p>
            <a:pPr marL="1243013" lvl="3" indent="-214313">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Steam treatment with </a:t>
            </a:r>
            <a:r>
              <a:rPr lang="en-US" sz="1600" dirty="0" err="1">
                <a:latin typeface="Calibri" panose="020F0502020204030204" pitchFamily="34" charset="0"/>
                <a:ea typeface="Calibri" panose="020F0502020204030204" pitchFamily="34" charset="0"/>
                <a:cs typeface="Times New Roman" panose="02020603050405020304" pitchFamily="18" charset="0"/>
              </a:rPr>
              <a:t>Nagarjuna</a:t>
            </a:r>
            <a:r>
              <a:rPr lang="en-US" sz="1600" dirty="0">
                <a:latin typeface="Calibri" panose="020F0502020204030204" pitchFamily="34" charset="0"/>
                <a:ea typeface="Calibri" panose="020F0502020204030204" pitchFamily="34" charset="0"/>
                <a:cs typeface="Times New Roman" panose="02020603050405020304" pitchFamily="18" charset="0"/>
              </a:rPr>
              <a:t> Industry in India</a:t>
            </a:r>
          </a:p>
          <a:p>
            <a:pPr marL="1243013" lvl="3" indent="-214313">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Ammonia Fiber Expansion with Michigan Biotechnology Institute</a:t>
            </a:r>
          </a:p>
          <a:p>
            <a:pPr marL="1243013" lvl="3" indent="-214313">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IICT treatment with Indian Institute of Chemical Technology</a:t>
            </a:r>
          </a:p>
          <a:p>
            <a:pPr marL="1243013" lvl="3" indent="-214313">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Estimate cost: benefit ratio 1:2   		</a:t>
            </a:r>
            <a:r>
              <a:rPr lang="en-US" sz="1350" dirty="0">
                <a:latin typeface="Calibri" panose="020F0502020204030204" pitchFamily="34" charset="0"/>
                <a:ea typeface="Calibri" panose="020F0502020204030204" pitchFamily="34" charset="0"/>
                <a:cs typeface="Times New Roman" panose="02020603050405020304" pitchFamily="18" charset="0"/>
              </a:rPr>
              <a:t>	  </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7880" y="3634815"/>
            <a:ext cx="2793596" cy="1829055"/>
          </a:xfrm>
          <a:prstGeom prst="rect">
            <a:avLst/>
          </a:prstGeom>
        </p:spPr>
      </p:pic>
      <p:sp>
        <p:nvSpPr>
          <p:cNvPr id="6" name="Content Placeholder 2"/>
          <p:cNvSpPr txBox="1">
            <a:spLocks/>
          </p:cNvSpPr>
          <p:nvPr/>
        </p:nvSpPr>
        <p:spPr>
          <a:xfrm>
            <a:off x="626468" y="3086004"/>
            <a:ext cx="6172200" cy="3429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00038" lvl="2" indent="0">
              <a:buNone/>
            </a:pPr>
            <a:r>
              <a:rPr lang="en-US" dirty="0" smtClean="0"/>
              <a:t>Almost completely removes feed energy deficit</a:t>
            </a:r>
            <a:endParaRPr lang="en-US" dirty="0"/>
          </a:p>
        </p:txBody>
      </p:sp>
      <p:grpSp>
        <p:nvGrpSpPr>
          <p:cNvPr id="7" name="Group 6"/>
          <p:cNvGrpSpPr/>
          <p:nvPr/>
        </p:nvGrpSpPr>
        <p:grpSpPr>
          <a:xfrm>
            <a:off x="3200400" y="3433987"/>
            <a:ext cx="4351887" cy="3126040"/>
            <a:chOff x="2727109" y="2620656"/>
            <a:chExt cx="5802515" cy="4168053"/>
          </a:xfrm>
        </p:grpSpPr>
        <p:grpSp>
          <p:nvGrpSpPr>
            <p:cNvPr id="8" name="Group 7"/>
            <p:cNvGrpSpPr/>
            <p:nvPr/>
          </p:nvGrpSpPr>
          <p:grpSpPr>
            <a:xfrm>
              <a:off x="2727109" y="2620656"/>
              <a:ext cx="5802515" cy="4168053"/>
              <a:chOff x="2729924" y="2620656"/>
              <a:chExt cx="5802515" cy="4168053"/>
            </a:xfrm>
          </p:grpSpPr>
          <p:grpSp>
            <p:nvGrpSpPr>
              <p:cNvPr id="11" name="Group 10"/>
              <p:cNvGrpSpPr>
                <a:grpSpLocks noChangeAspect="1"/>
              </p:cNvGrpSpPr>
              <p:nvPr/>
            </p:nvGrpSpPr>
            <p:grpSpPr>
              <a:xfrm>
                <a:off x="2915816" y="2620656"/>
                <a:ext cx="5616623" cy="4168053"/>
                <a:chOff x="2549588" y="2564904"/>
                <a:chExt cx="5982852" cy="4439829"/>
              </a:xfrm>
            </p:grpSpPr>
            <p:pic>
              <p:nvPicPr>
                <p:cNvPr id="1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49588" y="2564904"/>
                  <a:ext cx="5982852" cy="443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Group 14"/>
                <p:cNvGrpSpPr>
                  <a:grpSpLocks noChangeAspect="1"/>
                </p:cNvGrpSpPr>
                <p:nvPr/>
              </p:nvGrpSpPr>
              <p:grpSpPr>
                <a:xfrm>
                  <a:off x="2549588" y="2710569"/>
                  <a:ext cx="5449097" cy="4230219"/>
                  <a:chOff x="2362199" y="2286000"/>
                  <a:chExt cx="5791201" cy="4495800"/>
                </a:xfrm>
              </p:grpSpPr>
              <p:sp>
                <p:nvSpPr>
                  <p:cNvPr id="16" name="Rectangle 15"/>
                  <p:cNvSpPr/>
                  <p:nvPr/>
                </p:nvSpPr>
                <p:spPr>
                  <a:xfrm>
                    <a:off x="2362199" y="2286000"/>
                    <a:ext cx="685801" cy="31242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350"/>
                  </a:p>
                </p:txBody>
              </p:sp>
              <p:sp>
                <p:nvSpPr>
                  <p:cNvPr id="17" name="Rectangle 16"/>
                  <p:cNvSpPr/>
                  <p:nvPr/>
                </p:nvSpPr>
                <p:spPr>
                  <a:xfrm>
                    <a:off x="3284631" y="2738009"/>
                    <a:ext cx="1904999" cy="21336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350"/>
                  </a:p>
                </p:txBody>
              </p:sp>
              <p:sp>
                <p:nvSpPr>
                  <p:cNvPr id="18" name="Curved Down Arrow 17"/>
                  <p:cNvSpPr/>
                  <p:nvPr/>
                </p:nvSpPr>
                <p:spPr>
                  <a:xfrm rot="19144585">
                    <a:off x="3224397" y="3195244"/>
                    <a:ext cx="2963636" cy="700765"/>
                  </a:xfrm>
                  <a:prstGeom prst="curvedDownArrow">
                    <a:avLst>
                      <a:gd name="adj1" fmla="val 25000"/>
                      <a:gd name="adj2" fmla="val 50000"/>
                      <a:gd name="adj3" fmla="val 26269"/>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9" name="Rectangle 18"/>
                  <p:cNvSpPr/>
                  <p:nvPr/>
                </p:nvSpPr>
                <p:spPr>
                  <a:xfrm>
                    <a:off x="2362199" y="6096000"/>
                    <a:ext cx="5791201" cy="685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350"/>
                  </a:p>
                </p:txBody>
              </p:sp>
            </p:grpSp>
          </p:grpSp>
          <p:sp>
            <p:nvSpPr>
              <p:cNvPr id="12" name="TextBox 11"/>
              <p:cNvSpPr txBox="1"/>
              <p:nvPr/>
            </p:nvSpPr>
            <p:spPr bwMode="auto">
              <a:xfrm rot="16200000">
                <a:off x="2058158" y="4191289"/>
                <a:ext cx="1877011"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2400"/>
                  </a:lnSpc>
                </a:pPr>
                <a:r>
                  <a:rPr lang="en-GB" sz="975" b="1" dirty="0"/>
                  <a:t>Stover price (IR/kg DM)</a:t>
                </a:r>
              </a:p>
            </p:txBody>
          </p:sp>
          <p:cxnSp>
            <p:nvCxnSpPr>
              <p:cNvPr id="13" name="Straight Connector 12"/>
              <p:cNvCxnSpPr/>
              <p:nvPr/>
            </p:nvCxnSpPr>
            <p:spPr>
              <a:xfrm flipV="1">
                <a:off x="3858154" y="4706224"/>
                <a:ext cx="671901" cy="594984"/>
              </a:xfrm>
              <a:prstGeom prst="line">
                <a:avLst/>
              </a:prstGeom>
              <a:ln w="25400" cmpd="sng">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9" name="Rectangle 8"/>
            <p:cNvSpPr/>
            <p:nvPr/>
          </p:nvSpPr>
          <p:spPr>
            <a:xfrm>
              <a:off x="3184102" y="4149080"/>
              <a:ext cx="451794" cy="154766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900" b="1" dirty="0"/>
                <a:t>4.0-</a:t>
              </a:r>
            </a:p>
            <a:p>
              <a:pPr algn="ctr"/>
              <a:endParaRPr lang="en-GB" sz="900" b="1" dirty="0"/>
            </a:p>
            <a:p>
              <a:pPr algn="ctr"/>
              <a:r>
                <a:rPr lang="en-GB" sz="900" b="1" dirty="0"/>
                <a:t>3.5-</a:t>
              </a:r>
            </a:p>
            <a:p>
              <a:pPr algn="ctr"/>
              <a:endParaRPr lang="en-GB" sz="900" b="1" dirty="0"/>
            </a:p>
            <a:p>
              <a:pPr algn="ctr"/>
              <a:r>
                <a:rPr lang="en-GB" sz="900" b="1" dirty="0"/>
                <a:t>3.0-</a:t>
              </a:r>
            </a:p>
          </p:txBody>
        </p:sp>
        <p:cxnSp>
          <p:nvCxnSpPr>
            <p:cNvPr id="10" name="Straight Connector 9"/>
            <p:cNvCxnSpPr/>
            <p:nvPr/>
          </p:nvCxnSpPr>
          <p:spPr>
            <a:xfrm flipV="1">
              <a:off x="3521605" y="2852936"/>
              <a:ext cx="0" cy="2592288"/>
            </a:xfrm>
            <a:prstGeom prst="line">
              <a:avLst/>
            </a:prstGeom>
          </p:spPr>
          <p:style>
            <a:lnRef idx="1">
              <a:schemeClr val="dk1"/>
            </a:lnRef>
            <a:fillRef idx="0">
              <a:schemeClr val="dk1"/>
            </a:fillRef>
            <a:effectRef idx="0">
              <a:schemeClr val="dk1"/>
            </a:effectRef>
            <a:fontRef idx="minor">
              <a:schemeClr val="tx1"/>
            </a:fontRef>
          </p:style>
        </p:cxnSp>
      </p:grpSp>
      <p:sp>
        <p:nvSpPr>
          <p:cNvPr id="20" name="Rectangle 19"/>
          <p:cNvSpPr/>
          <p:nvPr/>
        </p:nvSpPr>
        <p:spPr>
          <a:xfrm>
            <a:off x="0" y="1083278"/>
            <a:ext cx="9144000" cy="400110"/>
          </a:xfrm>
          <a:prstGeom prst="rect">
            <a:avLst/>
          </a:prstGeom>
        </p:spPr>
        <p:txBody>
          <a:bodyPr wrap="square">
            <a:spAutoFit/>
          </a:bodyPr>
          <a:lstStyle/>
          <a:p>
            <a:pPr algn="ctr"/>
            <a:r>
              <a:rPr lang="en-US" sz="2000" b="1" dirty="0">
                <a:latin typeface="Arial" panose="020B0604020202020204" pitchFamily="34" charset="0"/>
                <a:cs typeface="Arial" panose="020B0604020202020204" pitchFamily="34" charset="0"/>
              </a:rPr>
              <a:t>Leveraging 2nd generation biofuel technologies </a:t>
            </a:r>
          </a:p>
        </p:txBody>
      </p:sp>
    </p:spTree>
    <p:extLst>
      <p:ext uri="{BB962C8B-B14F-4D97-AF65-F5344CB8AC3E}">
        <p14:creationId xmlns:p14="http://schemas.microsoft.com/office/powerpoint/2010/main" val="26729385"/>
      </p:ext>
    </p:extLst>
  </p:cSld>
  <p:clrMapOvr>
    <a:masterClrMapping/>
  </p:clrMapOvr>
  <p:transition spd="slow">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57200" y="1296796"/>
            <a:ext cx="8229600" cy="457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buFont typeface="Arial" pitchFamily="34" charset="0"/>
              <a:buChar char="•"/>
            </a:pPr>
            <a:r>
              <a:rPr lang="en-GB" smtClean="0"/>
              <a:t>Sorghum feed block comparisons</a:t>
            </a:r>
            <a:endParaRPr lang="en-GB" dirty="0"/>
          </a:p>
        </p:txBody>
      </p:sp>
      <p:pic>
        <p:nvPicPr>
          <p:cNvPr id="5" name="Object 7"/>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a:xfrm>
            <a:off x="1143001" y="2677257"/>
            <a:ext cx="4197637" cy="2861897"/>
          </a:xfrm>
          <a:prstGeom prst="rect">
            <a:avLst/>
          </a:prstGeom>
          <a:noFill/>
        </p:spPr>
      </p:pic>
      <p:sp>
        <p:nvSpPr>
          <p:cNvPr id="6" name="Text Box 253"/>
          <p:cNvSpPr txBox="1">
            <a:spLocks noChangeArrowheads="1"/>
          </p:cNvSpPr>
          <p:nvPr/>
        </p:nvSpPr>
        <p:spPr bwMode="auto">
          <a:xfrm>
            <a:off x="6568352" y="5608249"/>
            <a:ext cx="1293944" cy="230832"/>
          </a:xfrm>
          <a:prstGeom prst="rect">
            <a:avLst/>
          </a:prstGeom>
          <a:noFill/>
          <a:ln w="9525">
            <a:noFill/>
            <a:miter lim="800000"/>
            <a:headEnd/>
            <a:tailEnd/>
          </a:ln>
        </p:spPr>
        <p:txBody>
          <a:bodyPr wrap="none">
            <a:spAutoFit/>
          </a:bodyPr>
          <a:lstStyle/>
          <a:p>
            <a:pPr algn="l"/>
            <a:r>
              <a:rPr lang="en-US" sz="900" dirty="0">
                <a:latin typeface="Arial" panose="020B0604020202020204" pitchFamily="34" charset="0"/>
                <a:cs typeface="Arial" panose="020B0604020202020204" pitchFamily="34" charset="0"/>
              </a:rPr>
              <a:t>(Anandan et al. 2009)</a:t>
            </a:r>
          </a:p>
        </p:txBody>
      </p:sp>
      <p:graphicFrame>
        <p:nvGraphicFramePr>
          <p:cNvPr id="7" name="Chart 6"/>
          <p:cNvGraphicFramePr>
            <a:graphicFrameLocks/>
          </p:cNvGraphicFramePr>
          <p:nvPr>
            <p:extLst>
              <p:ext uri="{D42A27DB-BD31-4B8C-83A1-F6EECF244321}">
                <p14:modId xmlns:p14="http://schemas.microsoft.com/office/powerpoint/2010/main" val="435523981"/>
              </p:ext>
            </p:extLst>
          </p:nvPr>
        </p:nvGraphicFramePr>
        <p:xfrm>
          <a:off x="5598115" y="2053003"/>
          <a:ext cx="3088685" cy="348615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 Placeholder 1"/>
          <p:cNvSpPr>
            <a:spLocks noGrp="1"/>
          </p:cNvSpPr>
          <p:nvPr>
            <p:ph type="body" sz="quarter" idx="11"/>
          </p:nvPr>
        </p:nvSpPr>
        <p:spPr/>
        <p:txBody>
          <a:bodyPr/>
          <a:lstStyle/>
          <a:p>
            <a:r>
              <a:rPr lang="en-US" dirty="0"/>
              <a:t>Benefits of improved residue </a:t>
            </a:r>
            <a:r>
              <a:rPr lang="en-US" dirty="0" smtClean="0"/>
              <a:t>quality</a:t>
            </a:r>
            <a:endParaRPr lang="en-US" dirty="0"/>
          </a:p>
        </p:txBody>
      </p:sp>
    </p:spTree>
    <p:extLst>
      <p:ext uri="{BB962C8B-B14F-4D97-AF65-F5344CB8AC3E}">
        <p14:creationId xmlns:p14="http://schemas.microsoft.com/office/powerpoint/2010/main" val="2920674952"/>
      </p:ext>
    </p:extLst>
  </p:cSld>
  <p:clrMapOvr>
    <a:masterClrMapping/>
  </p:clrMapOvr>
  <p:transition spd="slow">
    <p:wipe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 y="5412500"/>
            <a:ext cx="7960055" cy="615553"/>
          </a:xfrm>
          <a:prstGeom prst="rect">
            <a:avLst/>
          </a:prstGeom>
          <a:noFill/>
          <a:ln>
            <a:solidFill>
              <a:schemeClr val="accent1"/>
            </a:solidFill>
          </a:ln>
        </p:spPr>
        <p:txBody>
          <a:bodyPr wrap="square" rtlCol="0">
            <a:spAutoFit/>
          </a:bodyPr>
          <a:lstStyle/>
          <a:p>
            <a:r>
              <a:rPr lang="en-US" b="1" dirty="0"/>
              <a:t>How it builds on what we learned:</a:t>
            </a:r>
            <a:r>
              <a:rPr lang="en-US" sz="1600" b="1" dirty="0"/>
              <a:t> </a:t>
            </a:r>
            <a:r>
              <a:rPr lang="en-US" sz="1600" dirty="0" smtClean="0"/>
              <a:t>The discovery phase </a:t>
            </a:r>
            <a:r>
              <a:rPr lang="en-US" sz="1600" dirty="0"/>
              <a:t>will continue in 2018 and partly 2019 and we expect to enter the delivery phase from 2019/2020 onwards. </a:t>
            </a:r>
          </a:p>
        </p:txBody>
      </p:sp>
      <p:graphicFrame>
        <p:nvGraphicFramePr>
          <p:cNvPr id="2" name="Table 1"/>
          <p:cNvGraphicFramePr>
            <a:graphicFrameLocks noGrp="1"/>
          </p:cNvGraphicFramePr>
          <p:nvPr>
            <p:extLst>
              <p:ext uri="{D42A27DB-BD31-4B8C-83A1-F6EECF244321}">
                <p14:modId xmlns:p14="http://schemas.microsoft.com/office/powerpoint/2010/main" val="3682744620"/>
              </p:ext>
            </p:extLst>
          </p:nvPr>
        </p:nvGraphicFramePr>
        <p:xfrm>
          <a:off x="381000" y="1676400"/>
          <a:ext cx="8458200" cy="3434277"/>
        </p:xfrm>
        <a:graphic>
          <a:graphicData uri="http://schemas.openxmlformats.org/drawingml/2006/table">
            <a:tbl>
              <a:tblPr firstRow="1" firstCol="1" bandRow="1">
                <a:tableStyleId>{1E171933-4619-4E11-9A3F-F7608DF75F80}</a:tableStyleId>
              </a:tblPr>
              <a:tblGrid>
                <a:gridCol w="2819400"/>
                <a:gridCol w="4495800"/>
                <a:gridCol w="1143000"/>
              </a:tblGrid>
              <a:tr h="302049">
                <a:tc>
                  <a:txBody>
                    <a:bodyPr/>
                    <a:lstStyle/>
                    <a:p>
                      <a:pPr algn="ctr" fontAlgn="ct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Major research lines for the 6 years</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ct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ct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Budget</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937668">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on-farm</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Gender-specific labor availability characterized in three districts in Malawi and the state of Odisha in India.</a:t>
                      </a:r>
                    </a:p>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Feed interventions chose match labor availability in three districts in Malawi and the state of Odisha in India.</a:t>
                      </a:r>
                    </a:p>
                    <a:p>
                      <a:pPr marL="228600" indent="-228600" algn="l" fontAlgn="t">
                        <a:buFont typeface="+mj-lt"/>
                        <a:buAutoNum type="arabicPeriod"/>
                      </a:pPr>
                      <a:r>
                        <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Gender-specific labor availability characterized in Ethiopia</a:t>
                      </a:r>
                    </a:p>
                    <a:p>
                      <a:pPr marL="228600" indent="-228600" algn="l" fontAlgn="t">
                        <a:buFont typeface="+mj-lt"/>
                        <a:buAutoNum type="arabicPeriod"/>
                      </a:pPr>
                      <a:r>
                        <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Feed interventions chose match labor availability in Ethiopia</a:t>
                      </a:r>
                    </a:p>
                  </a:txBody>
                  <a:tcPr anchor="ctr"/>
                </a:tc>
                <a:tc>
                  <a:txBody>
                    <a:bodyPr/>
                    <a:lstStyle/>
                    <a:p>
                      <a:pPr marL="0" indent="0" algn="l" fontAlgn="t">
                        <a:buFont typeface="+mj-lt"/>
                        <a:buNone/>
                      </a:pPr>
                      <a:r>
                        <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59k</a:t>
                      </a:r>
                    </a:p>
                    <a:p>
                      <a:pPr marL="0" indent="0" algn="l" fontAlgn="t">
                        <a:buFont typeface="+mj-lt"/>
                        <a:buNone/>
                      </a:pPr>
                      <a:endPar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242k</a:t>
                      </a:r>
                    </a:p>
                    <a:p>
                      <a:pPr marL="0" indent="0" algn="l" fontAlgn="t">
                        <a:buFont typeface="+mj-lt"/>
                        <a:buNone/>
                      </a:pPr>
                      <a:endPar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794413">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off-farm</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Ration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balancing options, least costs diets and feed substitution option delivered for in three districts in Malawi and the state of Odisha in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India</a:t>
                      </a:r>
                    </a:p>
                    <a:p>
                      <a:pPr marL="228600" indent="-228600" algn="l" fontAlgn="t">
                        <a:buFont typeface="+mj-lt"/>
                        <a:buAutoNum type="arabicPeriod"/>
                      </a:pPr>
                      <a:r>
                        <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Ration balancing options, least costs diets and feed substitution option delivered for Ethiopia</a:t>
                      </a:r>
                    </a:p>
                  </a:txBody>
                  <a:tcPr anchor="ctr"/>
                </a:tc>
                <a:tc>
                  <a:txBody>
                    <a:bodyPr/>
                    <a:lstStyle/>
                    <a:p>
                      <a:pPr marL="0" indent="0" algn="l" fontAlgn="t">
                        <a:buFont typeface="+mj-lt"/>
                        <a:buNone/>
                      </a:pPr>
                      <a:r>
                        <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111k</a:t>
                      </a:r>
                    </a:p>
                    <a:p>
                      <a:pPr marL="0" indent="0" algn="l" fontAlgn="t">
                        <a:buFont typeface="+mj-lt"/>
                        <a:buNone/>
                      </a:pPr>
                      <a:endPar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214k</a:t>
                      </a:r>
                    </a:p>
                  </a:txBody>
                  <a:tcPr anchor="ctr"/>
                </a:tc>
              </a:tr>
              <a:tr h="937668">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Agronomic practices and use of indigenous rangeland species</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New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rations in combination with cactus (in India) and forage/legume options (in Afghanistan) developed</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0" indent="0" algn="l" fontAlgn="t">
                        <a:buFont typeface="+mj-lt"/>
                        <a:buNone/>
                      </a:pPr>
                      <a:r>
                        <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94k</a:t>
                      </a:r>
                    </a:p>
                    <a:p>
                      <a:pPr marL="0" indent="0" algn="l" fontAlgn="t">
                        <a:buFont typeface="+mj-lt"/>
                        <a:buNone/>
                      </a:pPr>
                      <a:endPar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12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77k</a:t>
                      </a:r>
                    </a:p>
                    <a:p>
                      <a:pPr algn="l" fontAlgn="t"/>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bl>
          </a:graphicData>
        </a:graphic>
      </p:graphicFrame>
      <p:sp>
        <p:nvSpPr>
          <p:cNvPr id="3" name="Text Placeholder 2"/>
          <p:cNvSpPr>
            <a:spLocks noGrp="1"/>
          </p:cNvSpPr>
          <p:nvPr>
            <p:ph type="body" sz="quarter" idx="11"/>
          </p:nvPr>
        </p:nvSpPr>
        <p:spPr/>
        <p:txBody>
          <a:bodyPr/>
          <a:lstStyle/>
          <a:p>
            <a:r>
              <a:rPr lang="en-US" dirty="0"/>
              <a:t>CoA 3: Using existing feed resources better </a:t>
            </a:r>
          </a:p>
        </p:txBody>
      </p:sp>
    </p:spTree>
    <p:extLst>
      <p:ext uri="{BB962C8B-B14F-4D97-AF65-F5344CB8AC3E}">
        <p14:creationId xmlns:p14="http://schemas.microsoft.com/office/powerpoint/2010/main" val="3508117039"/>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lnSpcReduction="10000"/>
          </a:bodyPr>
          <a:lstStyle/>
          <a:p>
            <a:pPr algn="l"/>
            <a:r>
              <a:rPr lang="en-US" dirty="0" smtClean="0"/>
              <a:t>Key FP Bilateral Projects and W1/2 per CoA</a:t>
            </a:r>
            <a:endParaRPr lang="es-CO" dirty="0"/>
          </a:p>
        </p:txBody>
      </p:sp>
      <p:sp>
        <p:nvSpPr>
          <p:cNvPr id="4" name="Rounded Rectangle 3"/>
          <p:cNvSpPr/>
          <p:nvPr/>
        </p:nvSpPr>
        <p:spPr>
          <a:xfrm>
            <a:off x="210064" y="2872240"/>
            <a:ext cx="2057400" cy="2614160"/>
          </a:xfrm>
          <a:prstGeom prst="roundRect">
            <a:avLst>
              <a:gd name="adj" fmla="val 3229"/>
            </a:avLst>
          </a:prstGeom>
          <a:noFill/>
          <a:ln>
            <a:noFill/>
          </a:ln>
        </p:spPr>
        <p:style>
          <a:lnRef idx="1">
            <a:schemeClr val="accent1"/>
          </a:lnRef>
          <a:fillRef idx="2">
            <a:schemeClr val="accent1"/>
          </a:fillRef>
          <a:effectRef idx="1">
            <a:schemeClr val="accent1"/>
          </a:effectRef>
          <a:fontRef idx="minor">
            <a:schemeClr val="dk1"/>
          </a:fontRef>
        </p:style>
        <p:txBody>
          <a:bodyPr lIns="0" rIns="0" rtlCol="0" anchor="t"/>
          <a:lstStyle/>
          <a:p>
            <a:pPr marL="137160" indent="-137160">
              <a:buClr>
                <a:schemeClr val="accent1"/>
              </a:buClr>
              <a:buFont typeface="Arial" panose="020B0604020202020204" pitchFamily="34" charset="0"/>
              <a:buChar char="•"/>
            </a:pPr>
            <a:endParaRPr lang="en-US"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Rounded Rectangle 4"/>
          <p:cNvSpPr/>
          <p:nvPr/>
        </p:nvSpPr>
        <p:spPr>
          <a:xfrm>
            <a:off x="2392061" y="2872240"/>
            <a:ext cx="2057400" cy="2614160"/>
          </a:xfrm>
          <a:prstGeom prst="roundRect">
            <a:avLst>
              <a:gd name="adj" fmla="val 3229"/>
            </a:avLst>
          </a:prstGeom>
          <a:noFill/>
          <a:ln>
            <a:noFill/>
          </a:ln>
        </p:spPr>
        <p:style>
          <a:lnRef idx="1">
            <a:schemeClr val="accent2"/>
          </a:lnRef>
          <a:fillRef idx="2">
            <a:schemeClr val="accent2"/>
          </a:fillRef>
          <a:effectRef idx="1">
            <a:schemeClr val="accent2"/>
          </a:effectRef>
          <a:fontRef idx="minor">
            <a:schemeClr val="dk1"/>
          </a:fontRef>
        </p:style>
        <p:txBody>
          <a:bodyPr lIns="0" rIns="0" rtlCol="0" anchor="t"/>
          <a:lstStyle/>
          <a:p>
            <a:pPr marL="137160" indent="-137160">
              <a:buClr>
                <a:srgbClr val="C00000"/>
              </a:buClr>
              <a:buFont typeface="Arial" panose="020B0604020202020204" pitchFamily="34" charset="0"/>
              <a:buChar char="•"/>
            </a:pPr>
            <a:endParaRPr lang="en-US"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ounded Rectangle 6"/>
          <p:cNvSpPr/>
          <p:nvPr/>
        </p:nvSpPr>
        <p:spPr>
          <a:xfrm>
            <a:off x="6756057" y="2872240"/>
            <a:ext cx="2057400" cy="2614160"/>
          </a:xfrm>
          <a:prstGeom prst="roundRect">
            <a:avLst>
              <a:gd name="adj" fmla="val 3229"/>
            </a:avLst>
          </a:prstGeom>
          <a:noFill/>
          <a:ln>
            <a:noFill/>
          </a:ln>
        </p:spPr>
        <p:style>
          <a:lnRef idx="1">
            <a:schemeClr val="accent6"/>
          </a:lnRef>
          <a:fillRef idx="2">
            <a:schemeClr val="accent6"/>
          </a:fillRef>
          <a:effectRef idx="1">
            <a:schemeClr val="accent6"/>
          </a:effectRef>
          <a:fontRef idx="minor">
            <a:schemeClr val="dk1"/>
          </a:fontRef>
        </p:style>
        <p:txBody>
          <a:bodyPr lIns="0" rIns="0" rtlCol="0" anchor="t"/>
          <a:lstStyle/>
          <a:p>
            <a:pPr marL="137160" indent="-137160">
              <a:buClr>
                <a:schemeClr val="accent6"/>
              </a:buClr>
              <a:buFont typeface="Arial" panose="020B0604020202020204" pitchFamily="34" charset="0"/>
              <a:buChar char="•"/>
            </a:pPr>
            <a:endParaRPr lang="es-CO"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2" name="TextBox 11"/>
          <p:cNvSpPr txBox="1"/>
          <p:nvPr/>
        </p:nvSpPr>
        <p:spPr>
          <a:xfrm>
            <a:off x="210061" y="1745363"/>
            <a:ext cx="4239399" cy="2893100"/>
          </a:xfrm>
          <a:prstGeom prst="rect">
            <a:avLst/>
          </a:prstGeom>
          <a:noFill/>
          <a:ln>
            <a:solidFill>
              <a:schemeClr val="accent1"/>
            </a:solidFill>
          </a:ln>
        </p:spPr>
        <p:txBody>
          <a:bodyPr wrap="square" rtlCol="0">
            <a:spAutoFit/>
          </a:bodyPr>
          <a:lstStyle/>
          <a:p>
            <a:r>
              <a:rPr lang="en-US" b="1" dirty="0" smtClean="0">
                <a:solidFill>
                  <a:srgbClr val="FF0000"/>
                </a:solidFill>
              </a:rPr>
              <a:t>Key </a:t>
            </a:r>
            <a:r>
              <a:rPr lang="en-US" b="1" dirty="0">
                <a:solidFill>
                  <a:srgbClr val="FF0000"/>
                </a:solidFill>
              </a:rPr>
              <a:t>W3/bilateral </a:t>
            </a:r>
            <a:r>
              <a:rPr lang="en-US" b="1" dirty="0" smtClean="0">
                <a:solidFill>
                  <a:srgbClr val="FF0000"/>
                </a:solidFill>
              </a:rPr>
              <a:t>projects (531k USD)</a:t>
            </a:r>
            <a:endParaRPr lang="en-US" b="1" dirty="0">
              <a:solidFill>
                <a:srgbClr val="FF0000"/>
              </a:solidFill>
            </a:endParaRPr>
          </a:p>
          <a:p>
            <a:pPr marL="171450" lvl="0" indent="-171450">
              <a:buFont typeface="Arial" panose="020B0604020202020204" pitchFamily="34" charset="0"/>
              <a:buChar char="•"/>
            </a:pPr>
            <a:endParaRPr lang="en-US" sz="1000" dirty="0" smtClean="0"/>
          </a:p>
          <a:p>
            <a:pPr marL="171450" lvl="0" indent="-171450">
              <a:buFont typeface="Arial" panose="020B0604020202020204" pitchFamily="34" charset="0"/>
              <a:buChar char="•"/>
            </a:pPr>
            <a:r>
              <a:rPr lang="en-US" sz="1400" dirty="0" smtClean="0"/>
              <a:t>Legume Choice (BMZ); Ethiopia</a:t>
            </a:r>
          </a:p>
          <a:p>
            <a:pPr marL="171450" lvl="0" indent="-171450">
              <a:buFont typeface="Arial" panose="020B0604020202020204" pitchFamily="34" charset="0"/>
              <a:buChar char="•"/>
            </a:pPr>
            <a:r>
              <a:rPr lang="en-US" sz="1400" dirty="0" smtClean="0"/>
              <a:t>Putting Nitrogen Fixation to work Smallholder Farmers in Africa Phase II (BMGF); Ethiopia</a:t>
            </a:r>
          </a:p>
          <a:p>
            <a:pPr marL="171450" lvl="0" indent="-171450">
              <a:buFont typeface="Arial" panose="020B0604020202020204" pitchFamily="34" charset="0"/>
              <a:buChar char="•"/>
            </a:pPr>
            <a:r>
              <a:rPr lang="en-US" sz="1400" dirty="0" smtClean="0"/>
              <a:t>Improved livelihoods through sustainable intensification and diversification of market oriented crop-livestock systems in southern Malawi (EU); Malawi</a:t>
            </a:r>
          </a:p>
          <a:p>
            <a:pPr marL="171450" lvl="0" indent="-171450">
              <a:buFont typeface="Arial" panose="020B0604020202020204" pitchFamily="34" charset="0"/>
              <a:buChar char="•"/>
            </a:pPr>
            <a:r>
              <a:rPr lang="en-US" sz="1400" dirty="0" smtClean="0"/>
              <a:t>Assessing adaptability and utilization potential of </a:t>
            </a:r>
            <a:r>
              <a:rPr lang="en-US" sz="1400" dirty="0" err="1" smtClean="0"/>
              <a:t>Opuntia</a:t>
            </a:r>
            <a:r>
              <a:rPr lang="en-US" sz="1400" dirty="0" smtClean="0"/>
              <a:t> </a:t>
            </a:r>
            <a:r>
              <a:rPr lang="en-US" sz="1400" dirty="0" err="1" smtClean="0"/>
              <a:t>ficus-indica</a:t>
            </a:r>
            <a:r>
              <a:rPr lang="en-US" sz="1400" dirty="0" smtClean="0"/>
              <a:t> in low rainfall regions of India (ICAR India); India</a:t>
            </a:r>
          </a:p>
          <a:p>
            <a:pPr marL="171450" lvl="0" indent="-171450">
              <a:buFont typeface="Arial" panose="020B0604020202020204" pitchFamily="34" charset="0"/>
              <a:buChar char="•"/>
            </a:pPr>
            <a:r>
              <a:rPr lang="en-US" sz="1400" dirty="0" smtClean="0"/>
              <a:t>GOK </a:t>
            </a:r>
            <a:r>
              <a:rPr lang="en-US" sz="1400" dirty="0"/>
              <a:t>in India (GOK</a:t>
            </a:r>
            <a:r>
              <a:rPr lang="en-US" sz="1400" dirty="0" smtClean="0"/>
              <a:t>); India</a:t>
            </a:r>
            <a:endParaRPr lang="en-US" sz="1400" dirty="0"/>
          </a:p>
        </p:txBody>
      </p:sp>
      <p:sp>
        <p:nvSpPr>
          <p:cNvPr id="13" name="TextBox 12"/>
          <p:cNvSpPr txBox="1"/>
          <p:nvPr/>
        </p:nvSpPr>
        <p:spPr>
          <a:xfrm>
            <a:off x="4648200" y="1750479"/>
            <a:ext cx="4267200" cy="2031325"/>
          </a:xfrm>
          <a:prstGeom prst="rect">
            <a:avLst/>
          </a:prstGeom>
          <a:noFill/>
          <a:ln>
            <a:solidFill>
              <a:schemeClr val="accent1"/>
            </a:solidFill>
          </a:ln>
        </p:spPr>
        <p:txBody>
          <a:bodyPr wrap="square" rtlCol="0">
            <a:spAutoFit/>
          </a:bodyPr>
          <a:lstStyle/>
          <a:p>
            <a:r>
              <a:rPr lang="en-US" b="1" dirty="0" smtClean="0">
                <a:solidFill>
                  <a:srgbClr val="FF0000"/>
                </a:solidFill>
              </a:rPr>
              <a:t>W1/2 activities (264k USD)</a:t>
            </a:r>
          </a:p>
          <a:p>
            <a:pPr marL="285750" indent="-285750">
              <a:buFont typeface="Arial" panose="020B0604020202020204" pitchFamily="34" charset="0"/>
              <a:buChar char="•"/>
            </a:pPr>
            <a:endParaRPr lang="en-US" sz="1000" dirty="0" smtClean="0"/>
          </a:p>
          <a:p>
            <a:pPr marL="285750" indent="-285750">
              <a:buFont typeface="Arial" panose="020B0604020202020204" pitchFamily="34" charset="0"/>
              <a:buChar char="•"/>
            </a:pPr>
            <a:r>
              <a:rPr lang="en-US" sz="1400" dirty="0" smtClean="0"/>
              <a:t>Gender-specific </a:t>
            </a:r>
            <a:r>
              <a:rPr lang="en-US" sz="1400" dirty="0"/>
              <a:t>labor availability </a:t>
            </a:r>
            <a:r>
              <a:rPr lang="en-US" sz="1400" dirty="0" smtClean="0"/>
              <a:t>characterized; </a:t>
            </a:r>
            <a:r>
              <a:rPr lang="en-US" sz="1400" dirty="0"/>
              <a:t>Ethiopia</a:t>
            </a:r>
          </a:p>
          <a:p>
            <a:pPr marL="285750" indent="-285750">
              <a:buFont typeface="Arial" panose="020B0604020202020204" pitchFamily="34" charset="0"/>
              <a:buChar char="•"/>
            </a:pPr>
            <a:r>
              <a:rPr lang="en-US" sz="1400" dirty="0" smtClean="0"/>
              <a:t>Feed </a:t>
            </a:r>
            <a:r>
              <a:rPr lang="en-US" sz="1400" dirty="0"/>
              <a:t>interventions chose match labor </a:t>
            </a:r>
            <a:r>
              <a:rPr lang="en-US" sz="1400" dirty="0" smtClean="0"/>
              <a:t>availability; Ethiopia</a:t>
            </a:r>
          </a:p>
          <a:p>
            <a:pPr marL="285750" indent="-285750">
              <a:buFont typeface="Arial" panose="020B0604020202020204" pitchFamily="34" charset="0"/>
              <a:buChar char="•"/>
            </a:pPr>
            <a:r>
              <a:rPr lang="en-US" sz="1400" b="1" dirty="0" smtClean="0"/>
              <a:t>Ration </a:t>
            </a:r>
            <a:r>
              <a:rPr lang="en-US" sz="1400" b="1" dirty="0"/>
              <a:t>balancing options, least costs diets and feed substitution option </a:t>
            </a:r>
            <a:r>
              <a:rPr lang="en-US" sz="1400" b="1" dirty="0" smtClean="0"/>
              <a:t>delivered; Ethiopia</a:t>
            </a:r>
            <a:endParaRPr lang="en-US" sz="1400" b="1" dirty="0"/>
          </a:p>
        </p:txBody>
      </p:sp>
      <p:sp>
        <p:nvSpPr>
          <p:cNvPr id="10" name="Rounded Rectangle 9"/>
          <p:cNvSpPr/>
          <p:nvPr/>
        </p:nvSpPr>
        <p:spPr>
          <a:xfrm>
            <a:off x="210060" y="1235848"/>
            <a:ext cx="8705339" cy="27432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3</a:t>
            </a:r>
          </a:p>
        </p:txBody>
      </p:sp>
      <p:sp>
        <p:nvSpPr>
          <p:cNvPr id="9" name="TextBox 8"/>
          <p:cNvSpPr txBox="1"/>
          <p:nvPr/>
        </p:nvSpPr>
        <p:spPr>
          <a:xfrm>
            <a:off x="4648199" y="4785741"/>
            <a:ext cx="4267200" cy="246221"/>
          </a:xfrm>
          <a:prstGeom prst="rect">
            <a:avLst/>
          </a:prstGeom>
          <a:noFill/>
          <a:ln>
            <a:solidFill>
              <a:schemeClr val="accent1"/>
            </a:solidFill>
          </a:ln>
        </p:spPr>
        <p:txBody>
          <a:bodyPr wrap="square" rtlCol="0">
            <a:spAutoFit/>
          </a:bodyPr>
          <a:lstStyle/>
          <a:p>
            <a:r>
              <a:rPr lang="en-US" sz="1000" b="1" dirty="0" smtClean="0"/>
              <a:t>* Most critical W1/2 activities</a:t>
            </a:r>
            <a:endParaRPr lang="en-US" sz="1000" b="1" dirty="0"/>
          </a:p>
        </p:txBody>
      </p:sp>
    </p:spTree>
    <p:extLst>
      <p:ext uri="{BB962C8B-B14F-4D97-AF65-F5344CB8AC3E}">
        <p14:creationId xmlns:p14="http://schemas.microsoft.com/office/powerpoint/2010/main" val="1359315092"/>
      </p:ext>
    </p:extLst>
  </p:cSld>
  <p:clrMapOvr>
    <a:masterClrMapping/>
  </p:clrMapOvr>
  <p:transition spd="slow">
    <p:wipe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p:cNvSpPr>
          <p:nvPr/>
        </p:nvSpPr>
        <p:spPr>
          <a:xfrm>
            <a:off x="1943962" y="2438400"/>
            <a:ext cx="6666637" cy="609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smtClean="0"/>
              <a:t>Cluster 4</a:t>
            </a:r>
            <a:endParaRPr lang="en-US" dirty="0"/>
          </a:p>
        </p:txBody>
      </p:sp>
      <p:sp>
        <p:nvSpPr>
          <p:cNvPr id="5" name="Rectangle 4"/>
          <p:cNvSpPr/>
          <p:nvPr/>
        </p:nvSpPr>
        <p:spPr>
          <a:xfrm>
            <a:off x="996332" y="2286000"/>
            <a:ext cx="902684"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iv.</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6" name="Straight Connector 5"/>
          <p:cNvCxnSpPr/>
          <p:nvPr/>
        </p:nvCxnSpPr>
        <p:spPr>
          <a:xfrm>
            <a:off x="0" y="3209330"/>
            <a:ext cx="4953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598572"/>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pPr algn="l"/>
            <a:r>
              <a:rPr lang="en-US" dirty="0" smtClean="0"/>
              <a:t>FP Objectives</a:t>
            </a:r>
            <a:endParaRPr lang="es-CO" dirty="0"/>
          </a:p>
        </p:txBody>
      </p:sp>
      <p:graphicFrame>
        <p:nvGraphicFramePr>
          <p:cNvPr id="9" name="Diagram 8"/>
          <p:cNvGraphicFramePr/>
          <p:nvPr>
            <p:extLst>
              <p:ext uri="{D42A27DB-BD31-4B8C-83A1-F6EECF244321}">
                <p14:modId xmlns:p14="http://schemas.microsoft.com/office/powerpoint/2010/main" val="2538479064"/>
              </p:ext>
            </p:extLst>
          </p:nvPr>
        </p:nvGraphicFramePr>
        <p:xfrm>
          <a:off x="0" y="914400"/>
          <a:ext cx="9135762" cy="551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5107702"/>
      </p:ext>
    </p:extLst>
  </p:cSld>
  <p:clrMapOvr>
    <a:masterClrMapping/>
  </p:clrMapOvr>
  <p:transition spd="slow">
    <p:wipe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715000" y="152400"/>
            <a:ext cx="3273914" cy="1015663"/>
          </a:xfrm>
          <a:prstGeom prst="rect">
            <a:avLst/>
          </a:prstGeom>
          <a:noFill/>
          <a:ln>
            <a:solidFill>
              <a:schemeClr val="accent1"/>
            </a:solidFill>
          </a:ln>
        </p:spPr>
        <p:txBody>
          <a:bodyPr wrap="square" rtlCol="0">
            <a:spAutoFit/>
          </a:bodyPr>
          <a:lstStyle/>
          <a:p>
            <a:pPr algn="r"/>
            <a:r>
              <a:rPr lang="en-US" sz="1200" b="1" dirty="0"/>
              <a:t>Who is involved:</a:t>
            </a:r>
          </a:p>
          <a:p>
            <a:pPr algn="r"/>
            <a:r>
              <a:rPr lang="en-US" sz="1200" dirty="0" smtClean="0"/>
              <a:t>Lead scientist: Uwe Ohmstedt</a:t>
            </a:r>
          </a:p>
          <a:p>
            <a:pPr algn="r"/>
            <a:r>
              <a:rPr lang="en-US" sz="1200" dirty="0" smtClean="0"/>
              <a:t>CRP </a:t>
            </a:r>
            <a:r>
              <a:rPr lang="en-US" sz="1200" dirty="0"/>
              <a:t>partners</a:t>
            </a:r>
            <a:r>
              <a:rPr lang="en-US" sz="1200" dirty="0" smtClean="0"/>
              <a:t>: CIAT, ILRI, ICARDA, SLU, GIZ</a:t>
            </a:r>
            <a:endParaRPr lang="en-US" sz="1200" dirty="0"/>
          </a:p>
          <a:p>
            <a:pPr algn="r"/>
            <a:r>
              <a:rPr lang="en-US" sz="1200" dirty="0"/>
              <a:t>Collaborators</a:t>
            </a:r>
            <a:r>
              <a:rPr lang="en-US" sz="1200" dirty="0" smtClean="0"/>
              <a:t>: NARS, private sector, ARIS, development partners</a:t>
            </a:r>
            <a:endParaRPr lang="en-US" sz="1200" dirty="0"/>
          </a:p>
        </p:txBody>
      </p:sp>
      <p:graphicFrame>
        <p:nvGraphicFramePr>
          <p:cNvPr id="6" name="Table 5"/>
          <p:cNvGraphicFramePr>
            <a:graphicFrameLocks noGrp="1"/>
          </p:cNvGraphicFramePr>
          <p:nvPr>
            <p:extLst>
              <p:ext uri="{D42A27DB-BD31-4B8C-83A1-F6EECF244321}">
                <p14:modId xmlns:p14="http://schemas.microsoft.com/office/powerpoint/2010/main" val="1516070264"/>
              </p:ext>
            </p:extLst>
          </p:nvPr>
        </p:nvGraphicFramePr>
        <p:xfrm>
          <a:off x="228600" y="1295400"/>
          <a:ext cx="8760313" cy="5327904"/>
        </p:xfrm>
        <a:graphic>
          <a:graphicData uri="http://schemas.openxmlformats.org/drawingml/2006/table">
            <a:tbl>
              <a:tblPr firstRow="1" firstCol="1" bandRow="1">
                <a:tableStyleId>{69012ECD-51FC-41F1-AA8D-1B2483CD663E}</a:tableStyleId>
              </a:tblPr>
              <a:tblGrid>
                <a:gridCol w="799590"/>
                <a:gridCol w="3970747"/>
                <a:gridCol w="664996"/>
                <a:gridCol w="664996"/>
                <a:gridCol w="664996"/>
                <a:gridCol w="664996"/>
                <a:gridCol w="664996"/>
                <a:gridCol w="664996"/>
              </a:tblGrid>
              <a:tr h="118301">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Main Activity</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 &amp; Milestones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2017</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2019</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2020</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2021</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2022</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118301">
                <a:tc rowSpan="8">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Business Models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18301">
                <a:tc vMerge="1">
                  <a:txBody>
                    <a:bodyPr/>
                    <a:lstStyle/>
                    <a:p>
                      <a:endParaRPr lang="en-US"/>
                    </a:p>
                  </a:txBody>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1) Knowledge generation</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830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2) Development of </a:t>
                      </a:r>
                      <a:r>
                        <a:rPr lang="en-US" sz="8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business models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830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3) Piloting/testing business models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r>
              <a:tr h="11830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4) Evaluation of business models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18301">
                <a:tc vMerge="1">
                  <a:txBody>
                    <a:bodyPr/>
                    <a:lstStyle/>
                    <a:p>
                      <a:endParaRPr lang="en-US"/>
                    </a:p>
                  </a:txBody>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3660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A) Inclusive business models for improved supply of forages and feed processing systems tested and validated by multiple partners across 4 priority countries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36601">
                <a:tc v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B) Inclusive business models for improved supply of forages and feed processing systems tested and validated by multiple partners across further 3 priority countries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8301">
                <a:tc rowSpan="7">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Extension approaches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18301">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1) Identification of knowledge gaps / Evaluation of existing extension approaches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8301">
                <a:tc vMerge="1">
                  <a:txBody>
                    <a:bodyPr/>
                    <a:lstStyle/>
                    <a:p>
                      <a:endParaRPr lang="en-US"/>
                    </a:p>
                  </a:txBody>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2) Design and piloting of new extension approaches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B0F0"/>
                    </a:solidFill>
                  </a:tcPr>
                </a:tc>
                <a:tc gridSpan="3">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hMerge="1">
                  <a:txBody>
                    <a:bodyPr/>
                    <a:lstStyle/>
                    <a:p>
                      <a:endParaRPr lang="en-US"/>
                    </a:p>
                  </a:txBody>
                  <a:tcP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830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3) Evaluation of new extension approaches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8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18301">
                <a:tc v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54902">
                <a:tc vMerge="1">
                  <a:txBody>
                    <a:bodyPr/>
                    <a:lstStyle/>
                    <a:p>
                      <a:endParaRPr lang="en-US"/>
                    </a:p>
                  </a:txBody>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A) National and international development partners and other VC actors pilot test at least 4 extension approaches (including at least 1 that improves women’s access to information) in at least 1 CRP focus country</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b="1">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54902">
                <a:tc vMerge="1">
                  <a:txBody>
                    <a:bodyPr/>
                    <a:lstStyle/>
                    <a:p>
                      <a:endParaRPr lang="en-US"/>
                    </a:p>
                  </a:txBody>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B) National and international development partners and other VC actors adopt and scale up at least 2 of the tested extension approaches (including at least 1 that improves women’s access to information) in 5 priority countries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b="1">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8301">
                <a:tc rowSpan="10">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Linkages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18301">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1) Knowledge sharing</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18301">
                <a:tc vMerge="1">
                  <a:txBody>
                    <a:bodyPr/>
                    <a:lstStyle/>
                    <a:p>
                      <a:endParaRPr lang="en-US"/>
                    </a:p>
                  </a:txBody>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2) Partner scoping and assessment</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8301">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3) Co-design of new scaling approaches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B0F0"/>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8301">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4) Test new scaling approaches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18301">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5) Evaluate new scaling approaches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8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Transform</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18301">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36601">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A) Co-creation with development and private-sector partners of up to 100 SMEs in decentralized feed processing, forage marketing or seed multiplication, in 4 priority countries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5490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B) Increased uptake and impact of improved feeds and forages and processing technologies, with a particular focus on women, young people and other marginalized groups (proof of concept) in 3 priority countries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b="1">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5490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C) Increased uptake and impact of improved feeds and forages and processing technologies, with a particular focus on women, young people and other marginalized groups (proof of concept) in further 2 priority countries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51435" marR="51435"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51435" marR="51435"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 name="Text Placeholder 1"/>
          <p:cNvSpPr>
            <a:spLocks noGrp="1"/>
          </p:cNvSpPr>
          <p:nvPr>
            <p:ph type="body" sz="quarter" idx="11"/>
          </p:nvPr>
        </p:nvSpPr>
        <p:spPr>
          <a:xfrm>
            <a:off x="1828800" y="203120"/>
            <a:ext cx="3352800" cy="863680"/>
          </a:xfrm>
        </p:spPr>
        <p:txBody>
          <a:bodyPr/>
          <a:lstStyle/>
          <a:p>
            <a:r>
              <a:rPr lang="en-US" dirty="0"/>
              <a:t>Product lines CoA </a:t>
            </a:r>
            <a:r>
              <a:rPr lang="en-US" dirty="0" smtClean="0"/>
              <a:t>4</a:t>
            </a:r>
            <a:endParaRPr lang="en-US" dirty="0"/>
          </a:p>
        </p:txBody>
      </p:sp>
    </p:spTree>
    <p:extLst>
      <p:ext uri="{BB962C8B-B14F-4D97-AF65-F5344CB8AC3E}">
        <p14:creationId xmlns:p14="http://schemas.microsoft.com/office/powerpoint/2010/main" val="369660272"/>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Value Proposition for Key Product Lines – CoA 4</a:t>
            </a:r>
            <a:endParaRPr lang="en-GB" dirty="0"/>
          </a:p>
        </p:txBody>
      </p:sp>
      <p:sp>
        <p:nvSpPr>
          <p:cNvPr id="6" name="Text Placeholder 5"/>
          <p:cNvSpPr>
            <a:spLocks noGrp="1"/>
          </p:cNvSpPr>
          <p:nvPr>
            <p:ph type="body" sz="quarter" idx="12"/>
          </p:nvPr>
        </p:nvSpPr>
        <p:spPr/>
        <p:txBody>
          <a:bodyPr>
            <a:normAutofit fontScale="70000" lnSpcReduction="20000"/>
          </a:bodyPr>
          <a:lstStyle/>
          <a:p>
            <a:pPr>
              <a:lnSpc>
                <a:spcPct val="120000"/>
              </a:lnSpc>
              <a:spcAft>
                <a:spcPts val="0"/>
              </a:spcAft>
            </a:pPr>
            <a:r>
              <a:rPr lang="en-GB" b="1" dirty="0" smtClean="0"/>
              <a:t>Product 1: </a:t>
            </a:r>
            <a:r>
              <a:rPr lang="en-US" b="1" dirty="0" smtClean="0"/>
              <a:t>Business Models</a:t>
            </a:r>
          </a:p>
          <a:p>
            <a:pPr lvl="1">
              <a:lnSpc>
                <a:spcPct val="120000"/>
              </a:lnSpc>
            </a:pPr>
            <a:r>
              <a:rPr lang="en-US" dirty="0" smtClean="0"/>
              <a:t>Business models and road maps for gender- and youth-sensitive, small-scale seed supply, feed transaction and processing enterprises</a:t>
            </a:r>
          </a:p>
          <a:p>
            <a:pPr lvl="1">
              <a:lnSpc>
                <a:spcPct val="120000"/>
              </a:lnSpc>
            </a:pPr>
            <a:r>
              <a:rPr lang="en-GB" dirty="0" smtClean="0"/>
              <a:t>Farmers, private sector, development partners </a:t>
            </a:r>
          </a:p>
          <a:p>
            <a:pPr lvl="1">
              <a:lnSpc>
                <a:spcPct val="120000"/>
              </a:lnSpc>
            </a:pPr>
            <a:r>
              <a:rPr lang="en-GB" dirty="0" smtClean="0"/>
              <a:t>To promote the adoption of sustainable livestock production technologies and feeding systems</a:t>
            </a:r>
          </a:p>
          <a:p>
            <a:pPr>
              <a:lnSpc>
                <a:spcPct val="120000"/>
              </a:lnSpc>
              <a:spcAft>
                <a:spcPts val="0"/>
              </a:spcAft>
            </a:pPr>
            <a:r>
              <a:rPr lang="en-GB" b="1" dirty="0" smtClean="0"/>
              <a:t>Product 2: </a:t>
            </a:r>
            <a:r>
              <a:rPr lang="en-US" b="1" dirty="0" smtClean="0"/>
              <a:t>Extension approaches</a:t>
            </a:r>
          </a:p>
          <a:p>
            <a:pPr lvl="1">
              <a:lnSpc>
                <a:spcPct val="120000"/>
              </a:lnSpc>
            </a:pPr>
            <a:r>
              <a:rPr lang="en-US" dirty="0" smtClean="0"/>
              <a:t>Recommendations for effective extension and outreach approaches for sustainable intensification</a:t>
            </a:r>
          </a:p>
          <a:p>
            <a:pPr lvl="1">
              <a:lnSpc>
                <a:spcPct val="120000"/>
              </a:lnSpc>
            </a:pPr>
            <a:r>
              <a:rPr lang="en-GB" dirty="0" smtClean="0"/>
              <a:t>National and international development partners, other value chain actors</a:t>
            </a:r>
          </a:p>
          <a:p>
            <a:pPr lvl="1">
              <a:lnSpc>
                <a:spcPct val="120000"/>
              </a:lnSpc>
            </a:pPr>
            <a:r>
              <a:rPr lang="en-GB" dirty="0" smtClean="0"/>
              <a:t>To promote </a:t>
            </a:r>
            <a:r>
              <a:rPr lang="en-US" dirty="0" smtClean="0"/>
              <a:t>scaling of forage and feed technologies and approaches</a:t>
            </a:r>
            <a:endParaRPr lang="en-GB" dirty="0" smtClean="0"/>
          </a:p>
          <a:p>
            <a:pPr>
              <a:lnSpc>
                <a:spcPct val="120000"/>
              </a:lnSpc>
              <a:spcAft>
                <a:spcPts val="0"/>
              </a:spcAft>
            </a:pPr>
            <a:r>
              <a:rPr lang="en-GB" b="1" dirty="0" smtClean="0"/>
              <a:t>Product 3: </a:t>
            </a:r>
            <a:r>
              <a:rPr lang="en-US" b="1" dirty="0" smtClean="0"/>
              <a:t>Linkages</a:t>
            </a:r>
          </a:p>
          <a:p>
            <a:pPr lvl="1">
              <a:lnSpc>
                <a:spcPct val="120000"/>
              </a:lnSpc>
            </a:pPr>
            <a:r>
              <a:rPr lang="en-US" dirty="0" smtClean="0"/>
              <a:t>Recommendations for developing links between private-sector actors and small-scale producers</a:t>
            </a:r>
            <a:endParaRPr lang="en-GB" dirty="0" smtClean="0"/>
          </a:p>
          <a:p>
            <a:pPr lvl="1">
              <a:lnSpc>
                <a:spcPct val="120000"/>
              </a:lnSpc>
            </a:pPr>
            <a:r>
              <a:rPr lang="en-GB" dirty="0" smtClean="0"/>
              <a:t>Direct and indirect actors across the livestock-feed value chains</a:t>
            </a:r>
          </a:p>
          <a:p>
            <a:pPr lvl="1">
              <a:lnSpc>
                <a:spcPct val="120000"/>
              </a:lnSpc>
            </a:pPr>
            <a:r>
              <a:rPr lang="en-GB" dirty="0" smtClean="0"/>
              <a:t>To support </a:t>
            </a:r>
            <a:r>
              <a:rPr lang="en-US" dirty="0" smtClean="0"/>
              <a:t>the delivery of forage and feed technologies at scale</a:t>
            </a:r>
            <a:endParaRPr lang="en-GB" dirty="0"/>
          </a:p>
        </p:txBody>
      </p:sp>
    </p:spTree>
    <p:extLst>
      <p:ext uri="{BB962C8B-B14F-4D97-AF65-F5344CB8AC3E}">
        <p14:creationId xmlns:p14="http://schemas.microsoft.com/office/powerpoint/2010/main" val="800757397"/>
      </p:ext>
    </p:extLst>
  </p:cSld>
  <p:clrMapOvr>
    <a:masterClrMapping/>
  </p:clrMapOvr>
  <p:transition spd="slow">
    <p:wipe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0700" y="1702743"/>
            <a:ext cx="2451100" cy="900246"/>
          </a:xfrm>
          <a:prstGeom prst="rect">
            <a:avLst/>
          </a:prstGeom>
          <a:ln w="15875">
            <a:solidFill>
              <a:schemeClr val="tx2"/>
            </a:solidFill>
          </a:ln>
        </p:spPr>
        <p:txBody>
          <a:bodyPr wrap="square">
            <a:spAutoFit/>
          </a:bodyPr>
          <a:lstStyle/>
          <a:p>
            <a:r>
              <a:rPr lang="es-CO" sz="1050" dirty="0" smtClean="0"/>
              <a:t>2017-2020: </a:t>
            </a:r>
            <a:r>
              <a:rPr lang="en-US" sz="1050" dirty="0" smtClean="0"/>
              <a:t>Knowledge generation (</a:t>
            </a:r>
            <a:r>
              <a:rPr lang="en-US" sz="1050" dirty="0"/>
              <a:t>e.g. </a:t>
            </a:r>
            <a:r>
              <a:rPr lang="en-US" sz="1050" dirty="0" smtClean="0"/>
              <a:t>cost-benefit </a:t>
            </a:r>
            <a:r>
              <a:rPr lang="en-US" sz="1050" dirty="0"/>
              <a:t>analyses, business plans, evaluating adoption factors, sector </a:t>
            </a:r>
            <a:r>
              <a:rPr lang="en-US" sz="1050" dirty="0" smtClean="0"/>
              <a:t>review) and development of new business models</a:t>
            </a:r>
            <a:endParaRPr lang="es-CO" sz="1050" dirty="0"/>
          </a:p>
        </p:txBody>
      </p:sp>
      <p:sp>
        <p:nvSpPr>
          <p:cNvPr id="8" name="Rectangle 7"/>
          <p:cNvSpPr/>
          <p:nvPr/>
        </p:nvSpPr>
        <p:spPr>
          <a:xfrm>
            <a:off x="3448050" y="1704032"/>
            <a:ext cx="2381250" cy="577081"/>
          </a:xfrm>
          <a:prstGeom prst="rect">
            <a:avLst/>
          </a:prstGeom>
          <a:ln w="15875">
            <a:solidFill>
              <a:schemeClr val="accent1">
                <a:shade val="50000"/>
              </a:schemeClr>
            </a:solidFill>
          </a:ln>
        </p:spPr>
        <p:txBody>
          <a:bodyPr wrap="square">
            <a:spAutoFit/>
          </a:bodyPr>
          <a:lstStyle/>
          <a:p>
            <a:r>
              <a:rPr lang="es-CO" sz="1050" dirty="0" smtClean="0"/>
              <a:t>2019-2022: </a:t>
            </a:r>
            <a:r>
              <a:rPr lang="es-CO" sz="1050" dirty="0" err="1" smtClean="0"/>
              <a:t>Piloting</a:t>
            </a:r>
            <a:r>
              <a:rPr lang="es-CO" sz="1050" dirty="0" smtClean="0"/>
              <a:t>, </a:t>
            </a:r>
            <a:r>
              <a:rPr lang="es-CO" sz="1050" dirty="0" err="1" smtClean="0"/>
              <a:t>testing</a:t>
            </a:r>
            <a:r>
              <a:rPr lang="es-CO" sz="1050" dirty="0" smtClean="0"/>
              <a:t> and </a:t>
            </a:r>
            <a:r>
              <a:rPr lang="es-CO" sz="1050" dirty="0" err="1" smtClean="0"/>
              <a:t>evaluation</a:t>
            </a:r>
            <a:r>
              <a:rPr lang="es-CO" sz="1050" dirty="0" smtClean="0"/>
              <a:t> of new </a:t>
            </a:r>
            <a:r>
              <a:rPr lang="es-CO" sz="1050" dirty="0" err="1" smtClean="0"/>
              <a:t>business</a:t>
            </a:r>
            <a:r>
              <a:rPr lang="es-CO" sz="1050" dirty="0" smtClean="0"/>
              <a:t> </a:t>
            </a:r>
            <a:r>
              <a:rPr lang="es-CO" sz="1050" dirty="0" err="1" smtClean="0"/>
              <a:t>models</a:t>
            </a:r>
            <a:r>
              <a:rPr lang="es-CO" sz="1050" dirty="0" smtClean="0"/>
              <a:t> in North </a:t>
            </a:r>
            <a:r>
              <a:rPr lang="es-CO" sz="1050" dirty="0" err="1" smtClean="0"/>
              <a:t>Africa</a:t>
            </a:r>
            <a:r>
              <a:rPr lang="es-CO" sz="1050" dirty="0" smtClean="0"/>
              <a:t>, East </a:t>
            </a:r>
            <a:r>
              <a:rPr lang="es-CO" sz="1050" dirty="0" err="1" smtClean="0"/>
              <a:t>Africa</a:t>
            </a:r>
            <a:r>
              <a:rPr lang="es-CO" sz="1050" dirty="0" smtClean="0"/>
              <a:t> and LAC</a:t>
            </a:r>
            <a:endParaRPr lang="es-CO" sz="1050" dirty="0"/>
          </a:p>
        </p:txBody>
      </p:sp>
      <p:sp>
        <p:nvSpPr>
          <p:cNvPr id="9" name="Rectangle 8"/>
          <p:cNvSpPr/>
          <p:nvPr/>
        </p:nvSpPr>
        <p:spPr>
          <a:xfrm>
            <a:off x="6324600" y="1702743"/>
            <a:ext cx="2514600" cy="415498"/>
          </a:xfrm>
          <a:prstGeom prst="rect">
            <a:avLst/>
          </a:prstGeom>
          <a:ln w="15875">
            <a:solidFill>
              <a:schemeClr val="accent1">
                <a:shade val="50000"/>
              </a:schemeClr>
            </a:solidFill>
          </a:ln>
        </p:spPr>
        <p:txBody>
          <a:bodyPr wrap="square">
            <a:spAutoFit/>
          </a:bodyPr>
          <a:lstStyle/>
          <a:p>
            <a:r>
              <a:rPr lang="es-CO" sz="1050" dirty="0" smtClean="0"/>
              <a:t>2021-2022: </a:t>
            </a:r>
            <a:r>
              <a:rPr lang="es-CO" sz="1050" dirty="0" err="1" smtClean="0"/>
              <a:t>Scaling</a:t>
            </a:r>
            <a:r>
              <a:rPr lang="es-CO" sz="1050" dirty="0" smtClean="0"/>
              <a:t> of new </a:t>
            </a:r>
            <a:r>
              <a:rPr lang="es-CO" sz="1050" dirty="0" err="1" smtClean="0"/>
              <a:t>business</a:t>
            </a:r>
            <a:r>
              <a:rPr lang="es-CO" sz="1050" dirty="0" smtClean="0"/>
              <a:t> </a:t>
            </a:r>
            <a:r>
              <a:rPr lang="es-CO" sz="1050" dirty="0" err="1" smtClean="0"/>
              <a:t>models</a:t>
            </a:r>
            <a:r>
              <a:rPr lang="es-CO" sz="1050" dirty="0" smtClean="0"/>
              <a:t> in North </a:t>
            </a:r>
            <a:r>
              <a:rPr lang="es-CO" sz="1050" dirty="0" err="1" smtClean="0"/>
              <a:t>Africa</a:t>
            </a:r>
            <a:endParaRPr lang="es-CO" sz="1050" dirty="0"/>
          </a:p>
        </p:txBody>
      </p:sp>
      <p:sp>
        <p:nvSpPr>
          <p:cNvPr id="11" name="Right Arrow 10"/>
          <p:cNvSpPr/>
          <p:nvPr/>
        </p:nvSpPr>
        <p:spPr>
          <a:xfrm>
            <a:off x="3076575" y="2082942"/>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ight Arrow 11"/>
          <p:cNvSpPr/>
          <p:nvPr/>
        </p:nvSpPr>
        <p:spPr>
          <a:xfrm>
            <a:off x="5981700" y="2053975"/>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426722" y="2977381"/>
            <a:ext cx="2514600" cy="900246"/>
          </a:xfrm>
          <a:prstGeom prst="rect">
            <a:avLst/>
          </a:prstGeom>
          <a:ln w="15875">
            <a:solidFill>
              <a:srgbClr val="FFC000"/>
            </a:solidFill>
          </a:ln>
        </p:spPr>
        <p:txBody>
          <a:bodyPr wrap="square">
            <a:spAutoFit/>
          </a:bodyPr>
          <a:lstStyle/>
          <a:p>
            <a:r>
              <a:rPr lang="es-CO" sz="1050" dirty="0" smtClean="0"/>
              <a:t>2017-2020: New </a:t>
            </a:r>
            <a:r>
              <a:rPr lang="es-CO" sz="1050" dirty="0" err="1" smtClean="0"/>
              <a:t>business</a:t>
            </a:r>
            <a:r>
              <a:rPr lang="es-CO" sz="1050" dirty="0" smtClean="0"/>
              <a:t> </a:t>
            </a:r>
            <a:r>
              <a:rPr lang="es-CO" sz="1050" dirty="0" err="1" smtClean="0"/>
              <a:t>models</a:t>
            </a:r>
            <a:r>
              <a:rPr lang="es-CO" sz="1050" dirty="0" smtClean="0"/>
              <a:t> </a:t>
            </a:r>
            <a:r>
              <a:rPr lang="es-CO" sz="1050" dirty="0" err="1" smtClean="0"/>
              <a:t>for</a:t>
            </a:r>
            <a:r>
              <a:rPr lang="es-CO" sz="1050" dirty="0" smtClean="0"/>
              <a:t> </a:t>
            </a:r>
            <a:r>
              <a:rPr lang="es-CO" sz="1050" dirty="0" err="1" smtClean="0"/>
              <a:t>enhancing</a:t>
            </a:r>
            <a:r>
              <a:rPr lang="es-CO" sz="1050" dirty="0" smtClean="0"/>
              <a:t> </a:t>
            </a:r>
            <a:r>
              <a:rPr lang="es-CO" sz="1050" dirty="0" err="1" smtClean="0"/>
              <a:t>seed</a:t>
            </a:r>
            <a:r>
              <a:rPr lang="es-CO" sz="1050" dirty="0" smtClean="0"/>
              <a:t> Supply, </a:t>
            </a:r>
            <a:r>
              <a:rPr lang="es-CO" sz="1050" dirty="0" err="1" smtClean="0"/>
              <a:t>feed</a:t>
            </a:r>
            <a:r>
              <a:rPr lang="es-CO" sz="1050" dirty="0" smtClean="0"/>
              <a:t> </a:t>
            </a:r>
            <a:r>
              <a:rPr lang="es-CO" sz="1050" dirty="0" err="1" smtClean="0"/>
              <a:t>transaction</a:t>
            </a:r>
            <a:r>
              <a:rPr lang="es-CO" sz="1050" dirty="0" smtClean="0"/>
              <a:t> and </a:t>
            </a:r>
            <a:r>
              <a:rPr lang="es-CO" sz="1050" dirty="0" err="1" smtClean="0"/>
              <a:t>feed</a:t>
            </a:r>
            <a:r>
              <a:rPr lang="es-CO" sz="1050" dirty="0" smtClean="0"/>
              <a:t> </a:t>
            </a:r>
            <a:r>
              <a:rPr lang="es-CO" sz="1050" dirty="0" err="1" smtClean="0"/>
              <a:t>processing</a:t>
            </a:r>
            <a:r>
              <a:rPr lang="es-CO" sz="1050" dirty="0" smtClean="0"/>
              <a:t> are </a:t>
            </a:r>
            <a:r>
              <a:rPr lang="es-CO" sz="1050" dirty="0" err="1" smtClean="0"/>
              <a:t>available</a:t>
            </a:r>
            <a:r>
              <a:rPr lang="es-CO" sz="1050" dirty="0" smtClean="0"/>
              <a:t> </a:t>
            </a:r>
            <a:r>
              <a:rPr lang="es-CO" sz="1050" dirty="0" err="1" smtClean="0"/>
              <a:t>for</a:t>
            </a:r>
            <a:r>
              <a:rPr lang="es-CO" sz="1050" dirty="0" smtClean="0"/>
              <a:t> </a:t>
            </a:r>
            <a:r>
              <a:rPr lang="es-CO" sz="1050" dirty="0" err="1" smtClean="0"/>
              <a:t>piloting</a:t>
            </a:r>
            <a:r>
              <a:rPr lang="es-CO" sz="1050" dirty="0" smtClean="0"/>
              <a:t> and </a:t>
            </a:r>
            <a:r>
              <a:rPr lang="es-CO" sz="1050" dirty="0" err="1" smtClean="0"/>
              <a:t>testing</a:t>
            </a:r>
            <a:r>
              <a:rPr lang="es-CO" sz="1050" dirty="0" smtClean="0"/>
              <a:t> in at </a:t>
            </a:r>
            <a:r>
              <a:rPr lang="es-CO" sz="1050" dirty="0" err="1" smtClean="0"/>
              <a:t>least</a:t>
            </a:r>
            <a:r>
              <a:rPr lang="es-CO" sz="1050" dirty="0" smtClean="0"/>
              <a:t> 4 </a:t>
            </a:r>
            <a:r>
              <a:rPr lang="es-CO" sz="1050" dirty="0" err="1" smtClean="0"/>
              <a:t>priority</a:t>
            </a:r>
            <a:r>
              <a:rPr lang="es-CO" sz="1050" dirty="0" smtClean="0"/>
              <a:t> </a:t>
            </a:r>
            <a:r>
              <a:rPr lang="es-CO" sz="1050" dirty="0" err="1" smtClean="0"/>
              <a:t>countries</a:t>
            </a:r>
            <a:endParaRPr lang="es-CO" sz="1050" dirty="0"/>
          </a:p>
        </p:txBody>
      </p:sp>
      <p:sp>
        <p:nvSpPr>
          <p:cNvPr id="14" name="Rectangle 13"/>
          <p:cNvSpPr/>
          <p:nvPr/>
        </p:nvSpPr>
        <p:spPr>
          <a:xfrm>
            <a:off x="3322322" y="2985673"/>
            <a:ext cx="2514600" cy="900246"/>
          </a:xfrm>
          <a:prstGeom prst="rect">
            <a:avLst/>
          </a:prstGeom>
          <a:ln w="15875">
            <a:solidFill>
              <a:srgbClr val="FFC000"/>
            </a:solidFill>
          </a:ln>
        </p:spPr>
        <p:txBody>
          <a:bodyPr wrap="square">
            <a:spAutoFit/>
          </a:bodyPr>
          <a:lstStyle/>
          <a:p>
            <a:r>
              <a:rPr lang="es-CO" sz="1050" dirty="0" smtClean="0"/>
              <a:t>2019-2022: </a:t>
            </a:r>
            <a:r>
              <a:rPr lang="en-US" sz="1050" dirty="0"/>
              <a:t>Inclusive business models for improved supply of forages and feed processing systems tested and validated by multiple partners across 4 priority countries</a:t>
            </a:r>
            <a:endParaRPr lang="es-CO" sz="1050" dirty="0"/>
          </a:p>
        </p:txBody>
      </p:sp>
      <p:sp>
        <p:nvSpPr>
          <p:cNvPr id="15" name="Rectangle 14"/>
          <p:cNvSpPr/>
          <p:nvPr/>
        </p:nvSpPr>
        <p:spPr>
          <a:xfrm>
            <a:off x="6230622" y="2977381"/>
            <a:ext cx="2514600" cy="900246"/>
          </a:xfrm>
          <a:prstGeom prst="rect">
            <a:avLst/>
          </a:prstGeom>
          <a:ln w="15875">
            <a:solidFill>
              <a:srgbClr val="FFC000"/>
            </a:solidFill>
          </a:ln>
        </p:spPr>
        <p:txBody>
          <a:bodyPr wrap="square">
            <a:spAutoFit/>
          </a:bodyPr>
          <a:lstStyle/>
          <a:p>
            <a:r>
              <a:rPr lang="es-CO" sz="1050" dirty="0" smtClean="0"/>
              <a:t>2021-2022: </a:t>
            </a:r>
            <a:r>
              <a:rPr lang="en-US" sz="1050" dirty="0"/>
              <a:t>Inclusive business models for improved supply of forages and feed processing systems tested and validated by multiple partners across further 3 priority countries</a:t>
            </a:r>
            <a:endParaRPr lang="es-CO" sz="1050" dirty="0"/>
          </a:p>
        </p:txBody>
      </p:sp>
      <p:sp>
        <p:nvSpPr>
          <p:cNvPr id="16" name="Down Arrow 15"/>
          <p:cNvSpPr/>
          <p:nvPr/>
        </p:nvSpPr>
        <p:spPr>
          <a:xfrm>
            <a:off x="1562100" y="2692549"/>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Down Arrow 16"/>
          <p:cNvSpPr/>
          <p:nvPr/>
        </p:nvSpPr>
        <p:spPr>
          <a:xfrm>
            <a:off x="4508693" y="267221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Down Arrow 17"/>
          <p:cNvSpPr/>
          <p:nvPr/>
        </p:nvSpPr>
        <p:spPr>
          <a:xfrm>
            <a:off x="7449822" y="267221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ight Brace 18"/>
          <p:cNvSpPr/>
          <p:nvPr/>
        </p:nvSpPr>
        <p:spPr>
          <a:xfrm rot="5400000">
            <a:off x="4306197" y="640634"/>
            <a:ext cx="531606" cy="769620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1" name="Rounded Rectangle 20"/>
          <p:cNvSpPr/>
          <p:nvPr/>
        </p:nvSpPr>
        <p:spPr>
          <a:xfrm>
            <a:off x="8305800" y="100995"/>
            <a:ext cx="685800" cy="27432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4</a:t>
            </a:r>
          </a:p>
        </p:txBody>
      </p:sp>
      <p:sp>
        <p:nvSpPr>
          <p:cNvPr id="20" name="Rounded Rectangle 19"/>
          <p:cNvSpPr/>
          <p:nvPr/>
        </p:nvSpPr>
        <p:spPr>
          <a:xfrm>
            <a:off x="533400" y="5115437"/>
            <a:ext cx="8394700" cy="1278731"/>
          </a:xfrm>
          <a:prstGeom prst="roundRect">
            <a:avLst>
              <a:gd name="adj" fmla="val 7707"/>
            </a:avLst>
          </a:prstGeom>
          <a:ln/>
        </p:spPr>
        <p:style>
          <a:lnRef idx="1">
            <a:schemeClr val="accent6"/>
          </a:lnRef>
          <a:fillRef idx="2">
            <a:schemeClr val="accent6"/>
          </a:fillRef>
          <a:effectRef idx="1">
            <a:schemeClr val="accent6"/>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r>
              <a:rPr lang="en-US" sz="1400" dirty="0"/>
              <a:t>Increased delivery and uptake of feed and forage resources through proof-of-concept scaling, business model development and value-chain approaches by development partners, the private sector (feed and forage traders, feed processors) and (1 million by 2022) farmers across diverse environments in priority countries and other locations in Latin America, North and East Africa and South and Southeast Asia. </a:t>
            </a:r>
            <a:endParaRPr lang="es-CO" sz="1400" dirty="0"/>
          </a:p>
        </p:txBody>
      </p:sp>
      <p:sp>
        <p:nvSpPr>
          <p:cNvPr id="22" name="Rectangle 21"/>
          <p:cNvSpPr/>
          <p:nvPr/>
        </p:nvSpPr>
        <p:spPr>
          <a:xfrm>
            <a:off x="3171078" y="1125790"/>
            <a:ext cx="2963375" cy="369332"/>
          </a:xfrm>
          <a:prstGeom prst="rect">
            <a:avLst/>
          </a:prstGeom>
        </p:spPr>
        <p:txBody>
          <a:bodyPr wrap="none">
            <a:spAutoFit/>
          </a:bodyPr>
          <a:lstStyle/>
          <a:p>
            <a:pPr algn="ctr"/>
            <a:r>
              <a:rPr lang="en-US" dirty="0"/>
              <a:t>A simple Theory of Change</a:t>
            </a:r>
          </a:p>
        </p:txBody>
      </p:sp>
      <p:sp>
        <p:nvSpPr>
          <p:cNvPr id="3" name="Text Placeholder 2"/>
          <p:cNvSpPr>
            <a:spLocks noGrp="1"/>
          </p:cNvSpPr>
          <p:nvPr>
            <p:ph type="body" sz="quarter" idx="11"/>
          </p:nvPr>
        </p:nvSpPr>
        <p:spPr>
          <a:xfrm>
            <a:off x="1752599" y="203120"/>
            <a:ext cx="1447800" cy="863680"/>
          </a:xfrm>
        </p:spPr>
        <p:txBody>
          <a:bodyPr/>
          <a:lstStyle/>
          <a:p>
            <a:r>
              <a:rPr lang="en-US" dirty="0"/>
              <a:t>Product line 1</a:t>
            </a:r>
            <a:r>
              <a:rPr lang="en-US" dirty="0" smtClean="0"/>
              <a:t>:</a:t>
            </a:r>
            <a:endParaRPr lang="en-US" sz="2400" dirty="0"/>
          </a:p>
        </p:txBody>
      </p:sp>
      <p:sp>
        <p:nvSpPr>
          <p:cNvPr id="6" name="Text Placeholder 5"/>
          <p:cNvSpPr>
            <a:spLocks noGrp="1"/>
          </p:cNvSpPr>
          <p:nvPr>
            <p:ph type="body" sz="quarter" idx="12"/>
          </p:nvPr>
        </p:nvSpPr>
        <p:spPr>
          <a:xfrm>
            <a:off x="3171078" y="237430"/>
            <a:ext cx="5134722" cy="829369"/>
          </a:xfrm>
        </p:spPr>
        <p:txBody>
          <a:bodyPr>
            <a:normAutofit/>
          </a:bodyPr>
          <a:lstStyle/>
          <a:p>
            <a:pPr marL="0" indent="0">
              <a:lnSpc>
                <a:spcPct val="100000"/>
              </a:lnSpc>
              <a:spcBef>
                <a:spcPts val="0"/>
              </a:spcBef>
              <a:spcAft>
                <a:spcPts val="0"/>
              </a:spcAft>
              <a:buNone/>
            </a:pPr>
            <a:r>
              <a:rPr lang="en-US" sz="1400" dirty="0"/>
              <a:t>Development, piloting, testing and scaling of new gender- and youth-sensitive business models to enhance seed supply, feed transaction and feed processing at value chain level</a:t>
            </a:r>
          </a:p>
          <a:p>
            <a:pPr marL="0" indent="0">
              <a:lnSpc>
                <a:spcPct val="100000"/>
              </a:lnSpc>
              <a:spcBef>
                <a:spcPts val="0"/>
              </a:spcBef>
              <a:spcAft>
                <a:spcPts val="0"/>
              </a:spcAft>
              <a:buNone/>
            </a:pPr>
            <a:endParaRPr lang="en-US" sz="1400" dirty="0"/>
          </a:p>
        </p:txBody>
      </p:sp>
    </p:spTree>
    <p:extLst>
      <p:ext uri="{BB962C8B-B14F-4D97-AF65-F5344CB8AC3E}">
        <p14:creationId xmlns:p14="http://schemas.microsoft.com/office/powerpoint/2010/main" val="3206190869"/>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03578" y="1752600"/>
            <a:ext cx="2451100" cy="738664"/>
          </a:xfrm>
          <a:prstGeom prst="rect">
            <a:avLst/>
          </a:prstGeom>
          <a:ln w="15875">
            <a:solidFill>
              <a:schemeClr val="tx2"/>
            </a:solidFill>
          </a:ln>
        </p:spPr>
        <p:txBody>
          <a:bodyPr wrap="square">
            <a:spAutoFit/>
          </a:bodyPr>
          <a:lstStyle/>
          <a:p>
            <a:r>
              <a:rPr lang="es-CO" sz="1050" dirty="0" smtClean="0"/>
              <a:t>2017-2018: </a:t>
            </a:r>
            <a:r>
              <a:rPr lang="en-US" sz="1050" dirty="0"/>
              <a:t>Identification of knowledge gaps / Evaluation of existing extension </a:t>
            </a:r>
            <a:r>
              <a:rPr lang="en-US" sz="1050" dirty="0" smtClean="0"/>
              <a:t>approaches </a:t>
            </a:r>
            <a:r>
              <a:rPr lang="en-US" sz="1050" dirty="0"/>
              <a:t>in North Africa, East Africa and </a:t>
            </a:r>
            <a:r>
              <a:rPr lang="en-US" sz="1050" dirty="0" smtClean="0"/>
              <a:t>LAC</a:t>
            </a:r>
            <a:endParaRPr lang="es-CO" sz="1050" dirty="0"/>
          </a:p>
        </p:txBody>
      </p:sp>
      <p:sp>
        <p:nvSpPr>
          <p:cNvPr id="8" name="Rectangle 7"/>
          <p:cNvSpPr/>
          <p:nvPr/>
        </p:nvSpPr>
        <p:spPr>
          <a:xfrm>
            <a:off x="3630928" y="1753889"/>
            <a:ext cx="2381250" cy="577081"/>
          </a:xfrm>
          <a:prstGeom prst="rect">
            <a:avLst/>
          </a:prstGeom>
          <a:ln w="15875">
            <a:solidFill>
              <a:schemeClr val="accent1">
                <a:shade val="50000"/>
              </a:schemeClr>
            </a:solidFill>
          </a:ln>
        </p:spPr>
        <p:txBody>
          <a:bodyPr wrap="square">
            <a:spAutoFit/>
          </a:bodyPr>
          <a:lstStyle/>
          <a:p>
            <a:r>
              <a:rPr lang="es-CO" sz="1050" dirty="0" smtClean="0"/>
              <a:t>2018-2021: </a:t>
            </a:r>
            <a:r>
              <a:rPr lang="en-US" sz="1050" dirty="0"/>
              <a:t>Design and piloting of new extension </a:t>
            </a:r>
            <a:r>
              <a:rPr lang="en-US" sz="1050" dirty="0" smtClean="0"/>
              <a:t>approaches in North Africa, East Africa and LAC</a:t>
            </a:r>
            <a:endParaRPr lang="es-CO" sz="1050" dirty="0"/>
          </a:p>
        </p:txBody>
      </p:sp>
      <p:sp>
        <p:nvSpPr>
          <p:cNvPr id="9" name="Rectangle 8"/>
          <p:cNvSpPr/>
          <p:nvPr/>
        </p:nvSpPr>
        <p:spPr>
          <a:xfrm>
            <a:off x="6507478" y="1752600"/>
            <a:ext cx="2514600" cy="577081"/>
          </a:xfrm>
          <a:prstGeom prst="rect">
            <a:avLst/>
          </a:prstGeom>
          <a:ln w="15875">
            <a:solidFill>
              <a:schemeClr val="accent1">
                <a:shade val="50000"/>
              </a:schemeClr>
            </a:solidFill>
          </a:ln>
        </p:spPr>
        <p:txBody>
          <a:bodyPr wrap="square">
            <a:spAutoFit/>
          </a:bodyPr>
          <a:lstStyle/>
          <a:p>
            <a:r>
              <a:rPr lang="es-CO" sz="1050" dirty="0" smtClean="0"/>
              <a:t>2021-2022: </a:t>
            </a:r>
            <a:r>
              <a:rPr lang="es-CO" sz="1050" dirty="0" err="1" smtClean="0"/>
              <a:t>Evaluation</a:t>
            </a:r>
            <a:r>
              <a:rPr lang="es-CO" sz="1050" dirty="0" smtClean="0"/>
              <a:t> of new </a:t>
            </a:r>
            <a:r>
              <a:rPr lang="es-CO" sz="1050" dirty="0" err="1" smtClean="0"/>
              <a:t>extension</a:t>
            </a:r>
            <a:r>
              <a:rPr lang="es-CO" sz="1050" dirty="0" smtClean="0"/>
              <a:t> </a:t>
            </a:r>
            <a:r>
              <a:rPr lang="es-CO" sz="1050" dirty="0" err="1" smtClean="0"/>
              <a:t>approaches</a:t>
            </a:r>
            <a:r>
              <a:rPr lang="es-CO" sz="1050" dirty="0" smtClean="0"/>
              <a:t> and </a:t>
            </a:r>
            <a:r>
              <a:rPr lang="es-CO" sz="1050" dirty="0" err="1" smtClean="0"/>
              <a:t>scaling</a:t>
            </a:r>
            <a:r>
              <a:rPr lang="es-CO" sz="1050" dirty="0" smtClean="0"/>
              <a:t> </a:t>
            </a:r>
            <a:r>
              <a:rPr lang="es-CO" sz="1050" dirty="0" err="1" smtClean="0"/>
              <a:t>phase</a:t>
            </a:r>
            <a:endParaRPr lang="es-CO" sz="1050" dirty="0"/>
          </a:p>
        </p:txBody>
      </p:sp>
      <p:sp>
        <p:nvSpPr>
          <p:cNvPr id="11" name="Right Arrow 10"/>
          <p:cNvSpPr/>
          <p:nvPr/>
        </p:nvSpPr>
        <p:spPr>
          <a:xfrm>
            <a:off x="3259453" y="1933410"/>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ight Arrow 11"/>
          <p:cNvSpPr/>
          <p:nvPr/>
        </p:nvSpPr>
        <p:spPr>
          <a:xfrm>
            <a:off x="6164578" y="1904443"/>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609600" y="2819771"/>
            <a:ext cx="2514600" cy="577081"/>
          </a:xfrm>
          <a:prstGeom prst="rect">
            <a:avLst/>
          </a:prstGeom>
          <a:ln w="15875">
            <a:solidFill>
              <a:srgbClr val="FFC000"/>
            </a:solidFill>
          </a:ln>
        </p:spPr>
        <p:txBody>
          <a:bodyPr wrap="square">
            <a:spAutoFit/>
          </a:bodyPr>
          <a:lstStyle/>
          <a:p>
            <a:r>
              <a:rPr lang="es-CO" sz="1050" dirty="0" smtClean="0"/>
              <a:t>2017-2018: </a:t>
            </a:r>
            <a:r>
              <a:rPr lang="es-CO" sz="1050" dirty="0" err="1" smtClean="0"/>
              <a:t>Knoweldge</a:t>
            </a:r>
            <a:r>
              <a:rPr lang="es-CO" sz="1050" dirty="0" smtClean="0"/>
              <a:t> gaps of </a:t>
            </a:r>
            <a:r>
              <a:rPr lang="es-CO" sz="1050" dirty="0" err="1" smtClean="0"/>
              <a:t>existing</a:t>
            </a:r>
            <a:r>
              <a:rPr lang="es-CO" sz="1050" dirty="0" smtClean="0"/>
              <a:t> </a:t>
            </a:r>
            <a:r>
              <a:rPr lang="es-CO" sz="1050" dirty="0" err="1" smtClean="0"/>
              <a:t>extention</a:t>
            </a:r>
            <a:r>
              <a:rPr lang="es-CO" sz="1050" dirty="0" smtClean="0"/>
              <a:t> </a:t>
            </a:r>
            <a:r>
              <a:rPr lang="es-CO" sz="1050" dirty="0" err="1" smtClean="0"/>
              <a:t>approaches</a:t>
            </a:r>
            <a:r>
              <a:rPr lang="es-CO" sz="1050" dirty="0" smtClean="0"/>
              <a:t> are </a:t>
            </a:r>
            <a:r>
              <a:rPr lang="es-CO" sz="1050" dirty="0" err="1" smtClean="0"/>
              <a:t>known</a:t>
            </a:r>
            <a:r>
              <a:rPr lang="es-CO" sz="1050" dirty="0" smtClean="0"/>
              <a:t> in 3 </a:t>
            </a:r>
            <a:r>
              <a:rPr lang="es-CO" sz="1050" dirty="0" err="1" smtClean="0"/>
              <a:t>priority</a:t>
            </a:r>
            <a:r>
              <a:rPr lang="es-CO" sz="1050" dirty="0" smtClean="0"/>
              <a:t> </a:t>
            </a:r>
            <a:r>
              <a:rPr lang="es-CO" sz="1050" dirty="0" err="1" smtClean="0"/>
              <a:t>countries</a:t>
            </a:r>
            <a:endParaRPr lang="es-CO" sz="1050" dirty="0"/>
          </a:p>
        </p:txBody>
      </p:sp>
      <p:sp>
        <p:nvSpPr>
          <p:cNvPr id="14" name="Rectangle 13"/>
          <p:cNvSpPr/>
          <p:nvPr/>
        </p:nvSpPr>
        <p:spPr>
          <a:xfrm>
            <a:off x="3505200" y="2828063"/>
            <a:ext cx="2514600" cy="1223412"/>
          </a:xfrm>
          <a:prstGeom prst="rect">
            <a:avLst/>
          </a:prstGeom>
          <a:ln w="15875">
            <a:solidFill>
              <a:srgbClr val="FFC000"/>
            </a:solidFill>
          </a:ln>
        </p:spPr>
        <p:txBody>
          <a:bodyPr wrap="square">
            <a:spAutoFit/>
          </a:bodyPr>
          <a:lstStyle/>
          <a:p>
            <a:r>
              <a:rPr lang="es-CO" sz="1050" dirty="0" smtClean="0"/>
              <a:t>2018-2021: </a:t>
            </a:r>
            <a:r>
              <a:rPr lang="en-US" sz="1050" dirty="0"/>
              <a:t>National and international development partners and other VC actors pilot test at least 4 extension approaches (including at least 1 that improves women’s access to information) in at least 1 CRP focus country</a:t>
            </a:r>
            <a:endParaRPr lang="es-CO" sz="1050" dirty="0"/>
          </a:p>
        </p:txBody>
      </p:sp>
      <p:sp>
        <p:nvSpPr>
          <p:cNvPr id="15" name="Rectangle 14"/>
          <p:cNvSpPr/>
          <p:nvPr/>
        </p:nvSpPr>
        <p:spPr>
          <a:xfrm>
            <a:off x="6413500" y="2819771"/>
            <a:ext cx="2514600" cy="1223412"/>
          </a:xfrm>
          <a:prstGeom prst="rect">
            <a:avLst/>
          </a:prstGeom>
          <a:ln w="15875">
            <a:solidFill>
              <a:srgbClr val="FFC000"/>
            </a:solidFill>
          </a:ln>
        </p:spPr>
        <p:txBody>
          <a:bodyPr wrap="square">
            <a:spAutoFit/>
          </a:bodyPr>
          <a:lstStyle/>
          <a:p>
            <a:r>
              <a:rPr lang="es-CO" sz="1050" dirty="0" smtClean="0"/>
              <a:t>2021-2022: </a:t>
            </a:r>
            <a:r>
              <a:rPr lang="en-US" sz="1050" dirty="0"/>
              <a:t>National and international development partners and other VC actors adopt and scale up at least 2 of the tested extension approaches (including at least 1 that improves women’s access to information) in 5 priority countries</a:t>
            </a:r>
            <a:endParaRPr lang="es-CO" sz="1050" dirty="0"/>
          </a:p>
        </p:txBody>
      </p:sp>
      <p:sp>
        <p:nvSpPr>
          <p:cNvPr id="16" name="Down Arrow 15"/>
          <p:cNvSpPr/>
          <p:nvPr/>
        </p:nvSpPr>
        <p:spPr>
          <a:xfrm>
            <a:off x="1744978" y="2534939"/>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Down Arrow 16"/>
          <p:cNvSpPr/>
          <p:nvPr/>
        </p:nvSpPr>
        <p:spPr>
          <a:xfrm>
            <a:off x="4691571" y="251460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Down Arrow 17"/>
          <p:cNvSpPr/>
          <p:nvPr/>
        </p:nvSpPr>
        <p:spPr>
          <a:xfrm>
            <a:off x="7632700" y="251460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ight Brace 18"/>
          <p:cNvSpPr/>
          <p:nvPr/>
        </p:nvSpPr>
        <p:spPr>
          <a:xfrm rot="5400000">
            <a:off x="4654975" y="574503"/>
            <a:ext cx="333155" cy="769620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1" name="Rounded Rectangle 20"/>
          <p:cNvSpPr/>
          <p:nvPr/>
        </p:nvSpPr>
        <p:spPr>
          <a:xfrm>
            <a:off x="8375721" y="128429"/>
            <a:ext cx="609600" cy="27432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4</a:t>
            </a:r>
          </a:p>
        </p:txBody>
      </p:sp>
      <p:sp>
        <p:nvSpPr>
          <p:cNvPr id="20" name="Rounded Rectangle 19"/>
          <p:cNvSpPr/>
          <p:nvPr/>
        </p:nvSpPr>
        <p:spPr>
          <a:xfrm>
            <a:off x="565150" y="4837330"/>
            <a:ext cx="8394700" cy="1278731"/>
          </a:xfrm>
          <a:prstGeom prst="roundRect">
            <a:avLst>
              <a:gd name="adj" fmla="val 7707"/>
            </a:avLst>
          </a:prstGeom>
          <a:ln/>
        </p:spPr>
        <p:style>
          <a:lnRef idx="1">
            <a:schemeClr val="accent6"/>
          </a:lnRef>
          <a:fillRef idx="2">
            <a:schemeClr val="accent6"/>
          </a:fillRef>
          <a:effectRef idx="1">
            <a:schemeClr val="accent6"/>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r>
              <a:rPr lang="en-US" sz="1400" dirty="0"/>
              <a:t>Increased delivery and uptake of feed and forage resources through proof-of-concept scaling, business model development and value-chain approaches by development partners, the private sector (feed and forage traders, feed processors) and (1 million by 2022) farmers across diverse environments in priority countries and other locations in Latin America, North and East Africa and South and Southeast Asia. </a:t>
            </a:r>
            <a:endParaRPr lang="es-CO" sz="1400" dirty="0"/>
          </a:p>
        </p:txBody>
      </p:sp>
      <p:sp>
        <p:nvSpPr>
          <p:cNvPr id="3" name="Text Placeholder 2"/>
          <p:cNvSpPr>
            <a:spLocks noGrp="1"/>
          </p:cNvSpPr>
          <p:nvPr>
            <p:ph type="body" sz="quarter" idx="11"/>
          </p:nvPr>
        </p:nvSpPr>
        <p:spPr>
          <a:xfrm>
            <a:off x="1828800" y="203120"/>
            <a:ext cx="1430653" cy="863680"/>
          </a:xfrm>
        </p:spPr>
        <p:txBody>
          <a:bodyPr/>
          <a:lstStyle/>
          <a:p>
            <a:r>
              <a:rPr lang="en-US" dirty="0" smtClean="0"/>
              <a:t>Product line 2:</a:t>
            </a:r>
            <a:endParaRPr lang="en-US" dirty="0"/>
          </a:p>
        </p:txBody>
      </p:sp>
      <p:sp>
        <p:nvSpPr>
          <p:cNvPr id="7" name="Rectangle 6"/>
          <p:cNvSpPr/>
          <p:nvPr/>
        </p:nvSpPr>
        <p:spPr>
          <a:xfrm>
            <a:off x="3259453" y="265589"/>
            <a:ext cx="4572000" cy="738664"/>
          </a:xfrm>
          <a:prstGeom prst="rect">
            <a:avLst/>
          </a:prstGeom>
        </p:spPr>
        <p:txBody>
          <a:bodyPr>
            <a:spAutoFit/>
          </a:bodyPr>
          <a:lstStyle/>
          <a:p>
            <a:r>
              <a:rPr lang="en-GB" sz="1400" dirty="0"/>
              <a:t>Development, piloting, testing and scaling of new gender- and youth-sensitive extension approaches to increase uptake of feed and forage technologies</a:t>
            </a:r>
            <a:endParaRPr lang="en-US" sz="1400" dirty="0"/>
          </a:p>
        </p:txBody>
      </p:sp>
      <p:sp>
        <p:nvSpPr>
          <p:cNvPr id="22" name="Rectangle 21"/>
          <p:cNvSpPr/>
          <p:nvPr/>
        </p:nvSpPr>
        <p:spPr>
          <a:xfrm>
            <a:off x="3168125" y="1196268"/>
            <a:ext cx="2963375" cy="369332"/>
          </a:xfrm>
          <a:prstGeom prst="rect">
            <a:avLst/>
          </a:prstGeom>
        </p:spPr>
        <p:txBody>
          <a:bodyPr wrap="none">
            <a:spAutoFit/>
          </a:bodyPr>
          <a:lstStyle/>
          <a:p>
            <a:pPr algn="ctr"/>
            <a:r>
              <a:rPr lang="en-US" dirty="0"/>
              <a:t>A simple Theory of Change</a:t>
            </a:r>
          </a:p>
        </p:txBody>
      </p:sp>
    </p:spTree>
    <p:extLst>
      <p:ext uri="{BB962C8B-B14F-4D97-AF65-F5344CB8AC3E}">
        <p14:creationId xmlns:p14="http://schemas.microsoft.com/office/powerpoint/2010/main" val="3636843748"/>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a:xfrm>
            <a:off x="3259453" y="196410"/>
            <a:ext cx="5274947" cy="12192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500" dirty="0" smtClean="0"/>
              <a:t>Development</a:t>
            </a:r>
            <a:r>
              <a:rPr lang="en-US" sz="1500" dirty="0"/>
              <a:t>, piloting and testing of approaches for producer-public-private-sector-linkages to increase innovation potential and technology uptake in the feeds and forages </a:t>
            </a:r>
            <a:r>
              <a:rPr lang="en-US" sz="1500" dirty="0" smtClean="0"/>
              <a:t>sector</a:t>
            </a:r>
          </a:p>
        </p:txBody>
      </p:sp>
      <p:sp>
        <p:nvSpPr>
          <p:cNvPr id="4" name="Rectangle 3"/>
          <p:cNvSpPr/>
          <p:nvPr/>
        </p:nvSpPr>
        <p:spPr>
          <a:xfrm>
            <a:off x="703578" y="1752600"/>
            <a:ext cx="2451100" cy="707886"/>
          </a:xfrm>
          <a:prstGeom prst="rect">
            <a:avLst/>
          </a:prstGeom>
          <a:ln w="15875">
            <a:solidFill>
              <a:schemeClr val="tx2"/>
            </a:solidFill>
          </a:ln>
        </p:spPr>
        <p:txBody>
          <a:bodyPr wrap="square">
            <a:spAutoFit/>
          </a:bodyPr>
          <a:lstStyle/>
          <a:p>
            <a:r>
              <a:rPr lang="es-CO" sz="1000" dirty="0" smtClean="0"/>
              <a:t>2017-2018: </a:t>
            </a:r>
            <a:r>
              <a:rPr lang="en-US" sz="1000" dirty="0"/>
              <a:t>Identification </a:t>
            </a:r>
            <a:r>
              <a:rPr lang="en-US" sz="1000" dirty="0" smtClean="0"/>
              <a:t>and</a:t>
            </a:r>
            <a:r>
              <a:rPr lang="en-GB" sz="1000" dirty="0" smtClean="0"/>
              <a:t> assessment of </a:t>
            </a:r>
            <a:r>
              <a:rPr lang="en-GB" sz="1000" dirty="0"/>
              <a:t>partners with the potential to implement novel scaling </a:t>
            </a:r>
            <a:r>
              <a:rPr lang="en-GB" sz="1000" dirty="0" smtClean="0"/>
              <a:t>approaches in e.g. North Africa, East Africa and LAC</a:t>
            </a:r>
            <a:endParaRPr lang="es-CO" sz="1000" dirty="0"/>
          </a:p>
        </p:txBody>
      </p:sp>
      <p:sp>
        <p:nvSpPr>
          <p:cNvPr id="8" name="Rectangle 7"/>
          <p:cNvSpPr/>
          <p:nvPr/>
        </p:nvSpPr>
        <p:spPr>
          <a:xfrm>
            <a:off x="3630928" y="1753889"/>
            <a:ext cx="2381250" cy="707886"/>
          </a:xfrm>
          <a:prstGeom prst="rect">
            <a:avLst/>
          </a:prstGeom>
          <a:ln w="15875">
            <a:solidFill>
              <a:schemeClr val="accent1">
                <a:shade val="50000"/>
              </a:schemeClr>
            </a:solidFill>
          </a:ln>
        </p:spPr>
        <p:txBody>
          <a:bodyPr wrap="square">
            <a:spAutoFit/>
          </a:bodyPr>
          <a:lstStyle/>
          <a:p>
            <a:r>
              <a:rPr lang="es-CO" sz="1000" dirty="0" smtClean="0"/>
              <a:t>2019-2021: </a:t>
            </a:r>
            <a:r>
              <a:rPr lang="en-US" sz="1000" dirty="0" smtClean="0"/>
              <a:t>Co-design and testing of new scaling approaches together with public and private sector actors in e.g. </a:t>
            </a:r>
            <a:r>
              <a:rPr lang="en-GB" sz="1000" dirty="0"/>
              <a:t>North Africa, East Africa and </a:t>
            </a:r>
            <a:r>
              <a:rPr lang="en-GB" sz="1000" dirty="0" smtClean="0"/>
              <a:t>LAC</a:t>
            </a:r>
            <a:endParaRPr lang="es-CO" sz="1000" dirty="0"/>
          </a:p>
        </p:txBody>
      </p:sp>
      <p:sp>
        <p:nvSpPr>
          <p:cNvPr id="9" name="Rectangle 8"/>
          <p:cNvSpPr/>
          <p:nvPr/>
        </p:nvSpPr>
        <p:spPr>
          <a:xfrm>
            <a:off x="6507478" y="1752600"/>
            <a:ext cx="2514600" cy="400110"/>
          </a:xfrm>
          <a:prstGeom prst="rect">
            <a:avLst/>
          </a:prstGeom>
          <a:ln w="15875">
            <a:solidFill>
              <a:schemeClr val="accent1">
                <a:shade val="50000"/>
              </a:schemeClr>
            </a:solidFill>
          </a:ln>
        </p:spPr>
        <p:txBody>
          <a:bodyPr wrap="square">
            <a:spAutoFit/>
          </a:bodyPr>
          <a:lstStyle/>
          <a:p>
            <a:r>
              <a:rPr lang="es-CO" sz="1000" dirty="0" smtClean="0"/>
              <a:t>2021-2022: </a:t>
            </a:r>
            <a:r>
              <a:rPr lang="es-CO" sz="1000" dirty="0" err="1" smtClean="0"/>
              <a:t>Evaluation</a:t>
            </a:r>
            <a:r>
              <a:rPr lang="es-CO" sz="1000" dirty="0" smtClean="0"/>
              <a:t> of new </a:t>
            </a:r>
            <a:r>
              <a:rPr lang="es-CO" sz="1000" dirty="0" err="1" smtClean="0"/>
              <a:t>scaling</a:t>
            </a:r>
            <a:r>
              <a:rPr lang="es-CO" sz="1000" dirty="0" smtClean="0"/>
              <a:t> </a:t>
            </a:r>
            <a:r>
              <a:rPr lang="es-CO" sz="1000" dirty="0" err="1" smtClean="0"/>
              <a:t>approaches</a:t>
            </a:r>
            <a:endParaRPr lang="es-CO" sz="1000" dirty="0"/>
          </a:p>
        </p:txBody>
      </p:sp>
      <p:sp>
        <p:nvSpPr>
          <p:cNvPr id="11" name="Right Arrow 10"/>
          <p:cNvSpPr/>
          <p:nvPr/>
        </p:nvSpPr>
        <p:spPr>
          <a:xfrm>
            <a:off x="3259453" y="1933410"/>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ight Arrow 11"/>
          <p:cNvSpPr/>
          <p:nvPr/>
        </p:nvSpPr>
        <p:spPr>
          <a:xfrm>
            <a:off x="6164578" y="1904443"/>
            <a:ext cx="266700" cy="96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609600" y="2819771"/>
            <a:ext cx="2514600" cy="861774"/>
          </a:xfrm>
          <a:prstGeom prst="rect">
            <a:avLst/>
          </a:prstGeom>
          <a:ln w="15875">
            <a:solidFill>
              <a:srgbClr val="FFC000"/>
            </a:solidFill>
          </a:ln>
        </p:spPr>
        <p:txBody>
          <a:bodyPr wrap="square">
            <a:spAutoFit/>
          </a:bodyPr>
          <a:lstStyle/>
          <a:p>
            <a:r>
              <a:rPr lang="es-CO" sz="1000" dirty="0" smtClean="0"/>
              <a:t>2017-2018</a:t>
            </a:r>
            <a:r>
              <a:rPr lang="en-US" sz="1000" dirty="0" smtClean="0"/>
              <a:t>: Partner landscape, interest and capacities are known and first approaches are being made to prepare for the design and testing of new scaling approaches in at least 3 priority countries</a:t>
            </a:r>
            <a:endParaRPr lang="es-CO" sz="1000" dirty="0"/>
          </a:p>
        </p:txBody>
      </p:sp>
      <p:sp>
        <p:nvSpPr>
          <p:cNvPr id="14" name="Rectangle 13"/>
          <p:cNvSpPr/>
          <p:nvPr/>
        </p:nvSpPr>
        <p:spPr>
          <a:xfrm>
            <a:off x="3505200" y="2828063"/>
            <a:ext cx="2514600" cy="1015663"/>
          </a:xfrm>
          <a:prstGeom prst="rect">
            <a:avLst/>
          </a:prstGeom>
          <a:ln w="15875">
            <a:solidFill>
              <a:srgbClr val="FFC000"/>
            </a:solidFill>
          </a:ln>
        </p:spPr>
        <p:txBody>
          <a:bodyPr wrap="square">
            <a:spAutoFit/>
          </a:bodyPr>
          <a:lstStyle/>
          <a:p>
            <a:r>
              <a:rPr lang="es-CO" sz="1000" dirty="0" smtClean="0"/>
              <a:t>2019-2021: </a:t>
            </a:r>
            <a:r>
              <a:rPr lang="en-US" sz="1000" dirty="0"/>
              <a:t>Increased uptake and impact of improved feeds and forages and processing technologies, with a particular focus on women, young people and other marginalized groups (proof of concept) in 5</a:t>
            </a:r>
            <a:r>
              <a:rPr lang="en-US" sz="1000" dirty="0" smtClean="0"/>
              <a:t> </a:t>
            </a:r>
            <a:r>
              <a:rPr lang="en-US" sz="1000" dirty="0"/>
              <a:t>priority countries</a:t>
            </a:r>
            <a:endParaRPr lang="es-CO" sz="1000" dirty="0"/>
          </a:p>
        </p:txBody>
      </p:sp>
      <p:sp>
        <p:nvSpPr>
          <p:cNvPr id="15" name="Rectangle 14"/>
          <p:cNvSpPr/>
          <p:nvPr/>
        </p:nvSpPr>
        <p:spPr>
          <a:xfrm>
            <a:off x="6413500" y="2819771"/>
            <a:ext cx="2514600" cy="861774"/>
          </a:xfrm>
          <a:prstGeom prst="rect">
            <a:avLst/>
          </a:prstGeom>
          <a:ln w="15875">
            <a:solidFill>
              <a:srgbClr val="FFC000"/>
            </a:solidFill>
          </a:ln>
        </p:spPr>
        <p:txBody>
          <a:bodyPr wrap="square">
            <a:spAutoFit/>
          </a:bodyPr>
          <a:lstStyle/>
          <a:p>
            <a:r>
              <a:rPr lang="es-CO" sz="1000" dirty="0" smtClean="0"/>
              <a:t>2022: </a:t>
            </a:r>
            <a:r>
              <a:rPr lang="en-US" sz="1000" dirty="0"/>
              <a:t>Co-creation with development and private-sector partners of up to 100 SMEs in decentralized feed processing, forage marketing or seed multiplication, in 4 priority countries</a:t>
            </a:r>
            <a:endParaRPr lang="es-CO" sz="1000" dirty="0"/>
          </a:p>
        </p:txBody>
      </p:sp>
      <p:sp>
        <p:nvSpPr>
          <p:cNvPr id="16" name="Down Arrow 15"/>
          <p:cNvSpPr/>
          <p:nvPr/>
        </p:nvSpPr>
        <p:spPr>
          <a:xfrm>
            <a:off x="1744978" y="2534939"/>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Down Arrow 16"/>
          <p:cNvSpPr/>
          <p:nvPr/>
        </p:nvSpPr>
        <p:spPr>
          <a:xfrm>
            <a:off x="4691571" y="251460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Down Arrow 17"/>
          <p:cNvSpPr/>
          <p:nvPr/>
        </p:nvSpPr>
        <p:spPr>
          <a:xfrm>
            <a:off x="7632700" y="2514600"/>
            <a:ext cx="76200" cy="2086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Right Brace 18"/>
          <p:cNvSpPr/>
          <p:nvPr/>
        </p:nvSpPr>
        <p:spPr>
          <a:xfrm rot="5400000">
            <a:off x="4527175" y="858187"/>
            <a:ext cx="531606" cy="7696200"/>
          </a:xfrm>
          <a:prstGeom prst="rightBrace">
            <a:avLst/>
          </a:prstGeom>
          <a:ln w="412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1" name="Rounded Rectangle 20"/>
          <p:cNvSpPr/>
          <p:nvPr/>
        </p:nvSpPr>
        <p:spPr>
          <a:xfrm>
            <a:off x="8438474" y="90867"/>
            <a:ext cx="609600" cy="27432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4</a:t>
            </a:r>
          </a:p>
        </p:txBody>
      </p:sp>
      <p:sp>
        <p:nvSpPr>
          <p:cNvPr id="20" name="Rectangle 19"/>
          <p:cNvSpPr/>
          <p:nvPr/>
        </p:nvSpPr>
        <p:spPr>
          <a:xfrm>
            <a:off x="662303" y="3991687"/>
            <a:ext cx="8318500" cy="400110"/>
          </a:xfrm>
          <a:prstGeom prst="rect">
            <a:avLst/>
          </a:prstGeom>
          <a:ln w="15875">
            <a:solidFill>
              <a:srgbClr val="FFC000"/>
            </a:solidFill>
          </a:ln>
        </p:spPr>
        <p:txBody>
          <a:bodyPr wrap="square">
            <a:spAutoFit/>
          </a:bodyPr>
          <a:lstStyle/>
          <a:p>
            <a:r>
              <a:rPr lang="es-CO" sz="1000" dirty="0" smtClean="0"/>
              <a:t>2017-2022: CRP </a:t>
            </a:r>
            <a:r>
              <a:rPr lang="es-CO" sz="1000" dirty="0" err="1" smtClean="0"/>
              <a:t>core</a:t>
            </a:r>
            <a:r>
              <a:rPr lang="es-CO" sz="1000" dirty="0" smtClean="0"/>
              <a:t> </a:t>
            </a:r>
            <a:r>
              <a:rPr lang="es-CO" sz="1000" dirty="0" err="1" smtClean="0"/>
              <a:t>partners</a:t>
            </a:r>
            <a:r>
              <a:rPr lang="es-CO" sz="1000" dirty="0" smtClean="0"/>
              <a:t> </a:t>
            </a:r>
            <a:r>
              <a:rPr lang="es-CO" sz="1000" dirty="0" err="1" smtClean="0"/>
              <a:t>participate</a:t>
            </a:r>
            <a:r>
              <a:rPr lang="es-CO" sz="1000" dirty="0" smtClean="0"/>
              <a:t>, </a:t>
            </a:r>
            <a:r>
              <a:rPr lang="es-CO" sz="1000" dirty="0" err="1" smtClean="0"/>
              <a:t>present</a:t>
            </a:r>
            <a:r>
              <a:rPr lang="es-CO" sz="1000" dirty="0" smtClean="0"/>
              <a:t> and </a:t>
            </a:r>
            <a:r>
              <a:rPr lang="es-CO" sz="1000" dirty="0" err="1" smtClean="0"/>
              <a:t>validadte</a:t>
            </a:r>
            <a:r>
              <a:rPr lang="es-CO" sz="1000" dirty="0" smtClean="0"/>
              <a:t> </a:t>
            </a:r>
            <a:r>
              <a:rPr lang="es-CO" sz="1000" dirty="0" err="1" smtClean="0"/>
              <a:t>research</a:t>
            </a:r>
            <a:r>
              <a:rPr lang="es-CO" sz="1000" dirty="0" smtClean="0"/>
              <a:t> </a:t>
            </a:r>
            <a:r>
              <a:rPr lang="es-CO" sz="1000" dirty="0" err="1" smtClean="0"/>
              <a:t>results</a:t>
            </a:r>
            <a:r>
              <a:rPr lang="es-CO" sz="1000" dirty="0" smtClean="0"/>
              <a:t> and </a:t>
            </a:r>
            <a:r>
              <a:rPr lang="es-CO" sz="1000" dirty="0" err="1" smtClean="0"/>
              <a:t>influence</a:t>
            </a:r>
            <a:r>
              <a:rPr lang="es-CO" sz="1000" dirty="0" smtClean="0"/>
              <a:t> in </a:t>
            </a:r>
            <a:r>
              <a:rPr lang="es-CO" sz="1000" dirty="0" err="1" smtClean="0"/>
              <a:t>existing</a:t>
            </a:r>
            <a:r>
              <a:rPr lang="es-CO" sz="1000" dirty="0" smtClean="0"/>
              <a:t> </a:t>
            </a:r>
            <a:r>
              <a:rPr lang="es-CO" sz="1000" dirty="0" err="1" smtClean="0"/>
              <a:t>platforms</a:t>
            </a:r>
            <a:r>
              <a:rPr lang="es-CO" sz="1000" dirty="0" smtClean="0"/>
              <a:t> </a:t>
            </a:r>
            <a:r>
              <a:rPr lang="es-CO" sz="1000" dirty="0" err="1" smtClean="0"/>
              <a:t>for</a:t>
            </a:r>
            <a:r>
              <a:rPr lang="es-CO" sz="1000" dirty="0" smtClean="0"/>
              <a:t> </a:t>
            </a:r>
            <a:r>
              <a:rPr lang="es-CO" sz="1000" dirty="0" err="1" smtClean="0"/>
              <a:t>kowledge</a:t>
            </a:r>
            <a:r>
              <a:rPr lang="es-CO" sz="1000" dirty="0" smtClean="0"/>
              <a:t> </a:t>
            </a:r>
            <a:r>
              <a:rPr lang="es-CO" sz="1000" dirty="0" err="1" smtClean="0"/>
              <a:t>exchange</a:t>
            </a:r>
            <a:r>
              <a:rPr lang="es-CO" sz="1000" dirty="0" smtClean="0"/>
              <a:t>, </a:t>
            </a:r>
            <a:r>
              <a:rPr lang="es-CO" sz="1000" dirty="0" err="1" smtClean="0"/>
              <a:t>policy</a:t>
            </a:r>
            <a:r>
              <a:rPr lang="es-CO" sz="1000" dirty="0" smtClean="0"/>
              <a:t> and </a:t>
            </a:r>
            <a:r>
              <a:rPr lang="es-CO" sz="1000" dirty="0" err="1" smtClean="0"/>
              <a:t>decision</a:t>
            </a:r>
            <a:r>
              <a:rPr lang="es-CO" sz="1000" dirty="0" smtClean="0"/>
              <a:t> </a:t>
            </a:r>
            <a:r>
              <a:rPr lang="es-CO" sz="1000" dirty="0" err="1" smtClean="0"/>
              <a:t>making</a:t>
            </a:r>
            <a:r>
              <a:rPr lang="es-CO" sz="1000" dirty="0" smtClean="0"/>
              <a:t> (</a:t>
            </a:r>
            <a:r>
              <a:rPr lang="es-CO" sz="1000" dirty="0" err="1" smtClean="0"/>
              <a:t>e.g</a:t>
            </a:r>
            <a:r>
              <a:rPr lang="es-CO" sz="1000" dirty="0" smtClean="0"/>
              <a:t>. </a:t>
            </a:r>
            <a:r>
              <a:rPr lang="es-CO" sz="1000" dirty="0" err="1" smtClean="0"/>
              <a:t>national</a:t>
            </a:r>
            <a:r>
              <a:rPr lang="es-CO" sz="1000" dirty="0" smtClean="0"/>
              <a:t> </a:t>
            </a:r>
            <a:r>
              <a:rPr lang="es-CO" sz="1000" dirty="0" err="1" smtClean="0"/>
              <a:t>roundtables</a:t>
            </a:r>
            <a:r>
              <a:rPr lang="es-CO" sz="1000" dirty="0" smtClean="0"/>
              <a:t>, </a:t>
            </a:r>
            <a:r>
              <a:rPr lang="es-CO" sz="1000" dirty="0" err="1" smtClean="0"/>
              <a:t>innovation</a:t>
            </a:r>
            <a:r>
              <a:rPr lang="es-CO" sz="1000" dirty="0" smtClean="0"/>
              <a:t> </a:t>
            </a:r>
            <a:r>
              <a:rPr lang="es-CO" sz="1000" dirty="0" err="1" smtClean="0"/>
              <a:t>platforms</a:t>
            </a:r>
            <a:r>
              <a:rPr lang="es-CO" sz="1000" dirty="0" smtClean="0"/>
              <a:t>, </a:t>
            </a:r>
            <a:r>
              <a:rPr lang="es-CO" sz="1000" dirty="0" err="1" smtClean="0"/>
              <a:t>value</a:t>
            </a:r>
            <a:r>
              <a:rPr lang="es-CO" sz="1000" dirty="0" smtClean="0"/>
              <a:t> </a:t>
            </a:r>
            <a:r>
              <a:rPr lang="es-CO" sz="1000" dirty="0" err="1" smtClean="0"/>
              <a:t>chain</a:t>
            </a:r>
            <a:r>
              <a:rPr lang="es-CO" sz="1000" dirty="0" smtClean="0"/>
              <a:t> </a:t>
            </a:r>
            <a:r>
              <a:rPr lang="es-CO" sz="1000" dirty="0" err="1" smtClean="0"/>
              <a:t>committees</a:t>
            </a:r>
            <a:r>
              <a:rPr lang="es-CO" sz="1000" dirty="0" smtClean="0"/>
              <a:t>) in at </a:t>
            </a:r>
            <a:r>
              <a:rPr lang="es-CO" sz="1000" dirty="0" err="1" smtClean="0"/>
              <a:t>least</a:t>
            </a:r>
            <a:r>
              <a:rPr lang="es-CO" sz="1000" dirty="0" smtClean="0"/>
              <a:t> 3 </a:t>
            </a:r>
            <a:r>
              <a:rPr lang="es-CO" sz="1000" dirty="0" err="1" smtClean="0"/>
              <a:t>priority</a:t>
            </a:r>
            <a:r>
              <a:rPr lang="es-CO" sz="1000" dirty="0" smtClean="0"/>
              <a:t> </a:t>
            </a:r>
            <a:r>
              <a:rPr lang="es-CO" sz="1000" dirty="0" err="1" smtClean="0"/>
              <a:t>countries</a:t>
            </a:r>
            <a:endParaRPr lang="es-CO" sz="1000" dirty="0"/>
          </a:p>
        </p:txBody>
      </p:sp>
      <p:sp>
        <p:nvSpPr>
          <p:cNvPr id="22" name="Rounded Rectangle 21"/>
          <p:cNvSpPr/>
          <p:nvPr/>
        </p:nvSpPr>
        <p:spPr>
          <a:xfrm>
            <a:off x="533400" y="5115437"/>
            <a:ext cx="8394700" cy="1278731"/>
          </a:xfrm>
          <a:prstGeom prst="roundRect">
            <a:avLst>
              <a:gd name="adj" fmla="val 7707"/>
            </a:avLst>
          </a:prstGeom>
          <a:ln/>
        </p:spPr>
        <p:style>
          <a:lnRef idx="1">
            <a:schemeClr val="accent6"/>
          </a:lnRef>
          <a:fillRef idx="2">
            <a:schemeClr val="accent6"/>
          </a:fillRef>
          <a:effectRef idx="1">
            <a:schemeClr val="accent6"/>
          </a:effectRef>
          <a:fontRef idx="minor">
            <a:schemeClr val="dk1"/>
          </a:fontRef>
        </p:style>
        <p:txBody>
          <a:bodyPr wrap="square" anchor="ctr">
            <a:spAutoFit/>
          </a:bodyPr>
          <a:lstStyle/>
          <a:p>
            <a:pPr algn="ctr"/>
            <a:r>
              <a:rPr lang="es-CO" b="1" dirty="0" smtClean="0"/>
              <a:t>2022 </a:t>
            </a:r>
            <a:r>
              <a:rPr lang="es-CO" b="1" dirty="0" err="1" smtClean="0"/>
              <a:t>Outcome</a:t>
            </a:r>
            <a:r>
              <a:rPr lang="es-CO" b="1" dirty="0" smtClean="0"/>
              <a:t> </a:t>
            </a:r>
          </a:p>
          <a:p>
            <a:r>
              <a:rPr lang="en-US" sz="1400" dirty="0"/>
              <a:t>Increased delivery and uptake of feed and forage resources through proof-of-concept scaling, business model development and value-chain approaches by development partners, the private sector (feed and forage traders, feed processors) and (1 million by 2022) farmers across diverse environments in priority countries and other locations in Latin America, North and East Africa and South and Southeast Asia. </a:t>
            </a:r>
            <a:endParaRPr lang="es-CO" sz="1400" dirty="0"/>
          </a:p>
        </p:txBody>
      </p:sp>
      <p:sp>
        <p:nvSpPr>
          <p:cNvPr id="3" name="Text Placeholder 2"/>
          <p:cNvSpPr>
            <a:spLocks noGrp="1"/>
          </p:cNvSpPr>
          <p:nvPr>
            <p:ph type="body" sz="quarter" idx="11"/>
          </p:nvPr>
        </p:nvSpPr>
        <p:spPr>
          <a:xfrm>
            <a:off x="1828800" y="203120"/>
            <a:ext cx="1430653" cy="863680"/>
          </a:xfrm>
        </p:spPr>
        <p:txBody>
          <a:bodyPr/>
          <a:lstStyle/>
          <a:p>
            <a:r>
              <a:rPr lang="en-US" dirty="0" smtClean="0"/>
              <a:t>Product line 3:</a:t>
            </a:r>
            <a:endParaRPr lang="en-US" dirty="0"/>
          </a:p>
        </p:txBody>
      </p:sp>
      <p:sp>
        <p:nvSpPr>
          <p:cNvPr id="23" name="Rectangle 22"/>
          <p:cNvSpPr/>
          <p:nvPr/>
        </p:nvSpPr>
        <p:spPr>
          <a:xfrm>
            <a:off x="3168125" y="1196268"/>
            <a:ext cx="2963375" cy="369332"/>
          </a:xfrm>
          <a:prstGeom prst="rect">
            <a:avLst/>
          </a:prstGeom>
        </p:spPr>
        <p:txBody>
          <a:bodyPr wrap="none">
            <a:spAutoFit/>
          </a:bodyPr>
          <a:lstStyle/>
          <a:p>
            <a:pPr algn="ctr"/>
            <a:r>
              <a:rPr lang="en-US" dirty="0"/>
              <a:t>A simple Theory of Change</a:t>
            </a:r>
          </a:p>
        </p:txBody>
      </p:sp>
    </p:spTree>
    <p:extLst>
      <p:ext uri="{BB962C8B-B14F-4D97-AF65-F5344CB8AC3E}">
        <p14:creationId xmlns:p14="http://schemas.microsoft.com/office/powerpoint/2010/main" val="1282738661"/>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a:xfrm>
            <a:off x="1761565" y="68997"/>
            <a:ext cx="4114800" cy="879422"/>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solidFill>
                  <a:srgbClr val="C00000"/>
                </a:solidFill>
              </a:rPr>
              <a:t>CoA 4: </a:t>
            </a:r>
            <a:r>
              <a:rPr lang="en-US" sz="2000" dirty="0">
                <a:solidFill>
                  <a:srgbClr val="C00000"/>
                </a:solidFill>
              </a:rPr>
              <a:t>Facilitating the delivery and uptake of feed and forage technologies </a:t>
            </a:r>
          </a:p>
        </p:txBody>
      </p:sp>
      <p:sp>
        <p:nvSpPr>
          <p:cNvPr id="2" name="TextBox 1"/>
          <p:cNvSpPr txBox="1"/>
          <p:nvPr/>
        </p:nvSpPr>
        <p:spPr>
          <a:xfrm>
            <a:off x="5876365" y="152400"/>
            <a:ext cx="3124200" cy="861774"/>
          </a:xfrm>
          <a:prstGeom prst="rect">
            <a:avLst/>
          </a:prstGeom>
          <a:noFill/>
          <a:ln>
            <a:solidFill>
              <a:schemeClr val="accent1"/>
            </a:solidFill>
          </a:ln>
        </p:spPr>
        <p:txBody>
          <a:bodyPr wrap="square" rtlCol="0">
            <a:spAutoFit/>
          </a:bodyPr>
          <a:lstStyle/>
          <a:p>
            <a:pPr algn="r"/>
            <a:r>
              <a:rPr lang="en-US" sz="1000" b="1" dirty="0"/>
              <a:t>What we learned: </a:t>
            </a:r>
            <a:r>
              <a:rPr lang="en-US" sz="1000" dirty="0"/>
              <a:t>We</a:t>
            </a:r>
            <a:r>
              <a:rPr lang="en-US" sz="1000" b="1" dirty="0" smtClean="0"/>
              <a:t> </a:t>
            </a:r>
            <a:r>
              <a:rPr lang="en-US" sz="1000" dirty="0" smtClean="0"/>
              <a:t>were </a:t>
            </a:r>
            <a:r>
              <a:rPr lang="en-US" sz="1000" dirty="0"/>
              <a:t>able to generate required knowledge necessary for the development of new business models, new extension approaches and producer-private sector-linkages. These inputs are a first step towards achieving our milestones.</a:t>
            </a:r>
          </a:p>
        </p:txBody>
      </p:sp>
      <p:graphicFrame>
        <p:nvGraphicFramePr>
          <p:cNvPr id="3" name="Table 2"/>
          <p:cNvGraphicFramePr>
            <a:graphicFrameLocks noGrp="1"/>
          </p:cNvGraphicFramePr>
          <p:nvPr>
            <p:extLst>
              <p:ext uri="{D42A27DB-BD31-4B8C-83A1-F6EECF244321}">
                <p14:modId xmlns:p14="http://schemas.microsoft.com/office/powerpoint/2010/main" val="2035771725"/>
              </p:ext>
            </p:extLst>
          </p:nvPr>
        </p:nvGraphicFramePr>
        <p:xfrm>
          <a:off x="320043" y="1066800"/>
          <a:ext cx="8671557" cy="5583390"/>
        </p:xfrm>
        <a:graphic>
          <a:graphicData uri="http://schemas.openxmlformats.org/drawingml/2006/table">
            <a:tbl>
              <a:tblPr firstRow="1" firstCol="1">
                <a:tableStyleId>{793D81CF-94F2-401A-BA57-92F5A7B2D0C5}</a:tableStyleId>
              </a:tblPr>
              <a:tblGrid>
                <a:gridCol w="2563886"/>
                <a:gridCol w="3768349"/>
                <a:gridCol w="779774"/>
                <a:gridCol w="779774"/>
                <a:gridCol w="779774"/>
              </a:tblGrid>
              <a:tr h="272614">
                <a:tc>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r>
              <a:tr h="474386">
                <a:tc rowSpan="6">
                  <a:txBody>
                    <a:bodyPr/>
                    <a:lstStyle/>
                    <a:p>
                      <a:pPr algn="l" fontAlgn="ctr"/>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3.4.1: Business models and road maps for gender- and youth-sensitive small-scale seed supply, feed transaction and processing enterprises</a:t>
                      </a:r>
                    </a:p>
                  </a:txBody>
                  <a:tcPr marL="45720" marR="9525" marT="9525" marB="0" anchor="ct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One synthesis report prepared containing information on the national seed workshop on forage seed sector in Tunisia and lessons learned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Report in French and English available</a:t>
                      </a:r>
                    </a:p>
                  </a:txBody>
                  <a:tcPr marL="45720" marR="9525" marT="9525" marB="0" anchor="ctr">
                    <a:solidFill>
                      <a:srgbClr val="00B05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Four businesses plans are established with feed block manufacturing small and medium enterprises in </a:t>
                      </a: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FFC00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474386">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Report on fact sheets for silage, feed blocks and seed production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Factsheets in 3 languages available</a:t>
                      </a:r>
                    </a:p>
                  </a:txBody>
                  <a:tcPr marL="45720" marR="9525" marT="9525" marB="0" anchor="ctr">
                    <a:solidFill>
                      <a:srgbClr val="00B05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5679">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One cost-benefit analysis presented for forage </a:t>
                      </a:r>
                      <a:r>
                        <a:rPr lang="en-US" sz="900" b="0" i="0" u="none" strike="noStrike" dirty="0" err="1">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technolgies</a:t>
                      </a:r>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in Central Kenya</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5) One method prepared for cost-benefit analysis of improved forage technologies in Colombia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6) One method prepared for the qualitative analysis of adoption factors around improved forage technologies in Colombia</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5679">
                <a:tc rowSpan="3">
                  <a:txBody>
                    <a:bodyPr/>
                    <a:lstStyle/>
                    <a:p>
                      <a:pPr algn="l" fontAlgn="ctr"/>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3.4.2: Recommendations for effective extension approaches and financial mechanisms, market information systems for scaling up forage and feed technologies (evaluated for their cost-effectiveness, sustainability, benefits to women and young people and accountability to clients)</a:t>
                      </a:r>
                    </a:p>
                  </a:txBody>
                  <a:tcPr marL="45720" marR="9525" marT="9525" marB="0" anchor="ct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Report on Baseline survey in Tunisia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FFC00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Livestock producers in Central Kenya trained on improved forage technologies and documented in a report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510362">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Gaps around promising forage technologies identified for Colombia and documented in a report</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endParaRPr lang="en-US" sz="7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9525" marT="9525" marB="0" anchor="ctr">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700" b="0" i="0" u="none" strike="noStrike" kern="120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Bilateral</a:t>
                      </a:r>
                      <a:r>
                        <a:rPr lang="en-US" sz="700" b="0" i="0" u="none" strike="noStrike" kern="1200" baseline="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f</a:t>
                      </a:r>
                      <a:r>
                        <a:rPr lang="en-US" sz="700" b="0" i="0" u="none" strike="noStrike" kern="120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unding postponed to</a:t>
                      </a:r>
                      <a:r>
                        <a:rPr lang="en-US" sz="700" b="0" i="0" u="none" strike="noStrike" kern="1200" baseline="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2018.</a:t>
                      </a:r>
                      <a:endParaRPr lang="en-US" sz="700" b="0" i="0" u="none" strike="noStrike" kern="120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l" fontAlgn="b"/>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9525" marT="9525" marB="0" anchor="ctr">
                    <a:solidFill>
                      <a:srgbClr val="FF0000"/>
                    </a:solidFill>
                  </a:tcPr>
                </a:tc>
              </a:tr>
              <a:tr h="474386">
                <a:tc rowSpan="4">
                  <a:txBody>
                    <a:bodyPr/>
                    <a:lstStyle/>
                    <a:p>
                      <a:pPr algn="l" fontAlgn="ctr"/>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3.4.3: Recommendations for developing links between private-sector actors and small-scale producers for the delivery of forage and feed technologies</a:t>
                      </a:r>
                    </a:p>
                  </a:txBody>
                  <a:tcPr marL="45720" marR="9525" marT="9525" marB="0" anchor="ct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Two regional Innovation Platforms (IP) established around feed resources in the red meat VC in Tunisia. At least two multi stakeholder IP meetings have taken place with at least 30 % women participating. A report will be provided</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Exchange with private seed sector established for Central Kenya and documented in a report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FFC00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CIAT's forage concepts discussed with the stakeholders of the Colombian Roundtable for Sustainable Cattle Production. A report will be provided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474386">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CIAT's forage concepts promoted to a broad range of actors of the cattle and dairy VCs in Colombia in coordination with the </a:t>
                      </a: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Colombian Roundtable </a:t>
                      </a:r>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for Sustainable Cattle Production. A report will be provided</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bl>
          </a:graphicData>
        </a:graphic>
      </p:graphicFrame>
    </p:spTree>
    <p:extLst>
      <p:ext uri="{BB962C8B-B14F-4D97-AF65-F5344CB8AC3E}">
        <p14:creationId xmlns:p14="http://schemas.microsoft.com/office/powerpoint/2010/main" val="174904222"/>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219200" y="1219200"/>
            <a:ext cx="7772400" cy="762000"/>
          </a:xfrm>
          <a:prstGeom prst="rect">
            <a:avLst/>
          </a:prstGeom>
        </p:spPr>
        <p:txBody>
          <a:bodyPr>
            <a:normAutofit fontScale="97500"/>
          </a:bodyPr>
          <a:lstStyle>
            <a:lvl1pPr algn="l" defTabSz="914400" rtl="0" eaLnBrk="1" latinLnBrk="0" hangingPunct="1">
              <a:spcBef>
                <a:spcPct val="0"/>
              </a:spcBef>
              <a:buNone/>
              <a:defRPr lang="en-US" sz="4400" kern="1200" dirty="0" smtClean="0">
                <a:solidFill>
                  <a:schemeClr val="tx1"/>
                </a:solidFill>
                <a:latin typeface="+mj-lt"/>
                <a:ea typeface="+mj-ea"/>
                <a:cs typeface="+mj-cs"/>
              </a:defRPr>
            </a:lvl1pPr>
          </a:lstStyle>
          <a:p>
            <a:r>
              <a:rPr lang="fr-FR" sz="2000" b="1" dirty="0" err="1" smtClean="0"/>
              <a:t>ICARDA’s</a:t>
            </a:r>
            <a:r>
              <a:rPr lang="fr-FR" sz="2000" b="1" dirty="0" smtClean="0"/>
              <a:t> </a:t>
            </a:r>
            <a:r>
              <a:rPr lang="fr-FR" sz="2000" b="1" dirty="0" err="1" smtClean="0"/>
              <a:t>red</a:t>
            </a:r>
            <a:r>
              <a:rPr lang="fr-FR" sz="2000" b="1" dirty="0" smtClean="0"/>
              <a:t> </a:t>
            </a:r>
            <a:r>
              <a:rPr lang="fr-FR" sz="2000" b="1" dirty="0" err="1" smtClean="0"/>
              <a:t>meat</a:t>
            </a:r>
            <a:r>
              <a:rPr lang="fr-FR" sz="2000" b="1" dirty="0" smtClean="0"/>
              <a:t> VC </a:t>
            </a:r>
            <a:r>
              <a:rPr lang="fr-FR" sz="2000" b="1" dirty="0" err="1" smtClean="0"/>
              <a:t>project</a:t>
            </a:r>
            <a:r>
              <a:rPr lang="fr-FR" sz="2000" b="1" dirty="0" smtClean="0"/>
              <a:t> /</a:t>
            </a:r>
            <a:r>
              <a:rPr lang="fr-FR" sz="2000" b="1" dirty="0" err="1" smtClean="0"/>
              <a:t>feed</a:t>
            </a:r>
            <a:r>
              <a:rPr lang="fr-FR" sz="2000" b="1" dirty="0" smtClean="0"/>
              <a:t> block production</a:t>
            </a:r>
            <a:endParaRPr lang="fr-FR" sz="2000" b="1" dirty="0"/>
          </a:p>
        </p:txBody>
      </p:sp>
      <p:sp>
        <p:nvSpPr>
          <p:cNvPr id="6" name="Content Placeholder 2"/>
          <p:cNvSpPr txBox="1">
            <a:spLocks/>
          </p:cNvSpPr>
          <p:nvPr/>
        </p:nvSpPr>
        <p:spPr>
          <a:xfrm>
            <a:off x="533400" y="1963271"/>
            <a:ext cx="5257800" cy="4278105"/>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1800" u="sng" dirty="0" smtClean="0"/>
              <a:t>Major </a:t>
            </a:r>
            <a:r>
              <a:rPr lang="fr-FR" sz="1800" u="sng" dirty="0" err="1" smtClean="0"/>
              <a:t>activities</a:t>
            </a:r>
            <a:r>
              <a:rPr lang="fr-FR" sz="1800" u="sng" dirty="0" smtClean="0"/>
              <a:t> and outputs</a:t>
            </a:r>
          </a:p>
          <a:p>
            <a:r>
              <a:rPr lang="fr-FR" sz="1800" dirty="0" smtClean="0"/>
              <a:t>Conception, production and installation of four semi-industriel </a:t>
            </a:r>
            <a:r>
              <a:rPr lang="fr-FR" sz="1800" dirty="0" err="1" smtClean="0"/>
              <a:t>feed</a:t>
            </a:r>
            <a:r>
              <a:rPr lang="fr-FR" sz="1800" dirty="0" smtClean="0"/>
              <a:t> block </a:t>
            </a:r>
            <a:r>
              <a:rPr lang="fr-FR" sz="1800" dirty="0" err="1" smtClean="0"/>
              <a:t>manufacturing</a:t>
            </a:r>
            <a:r>
              <a:rPr lang="fr-FR" sz="1800" dirty="0" smtClean="0"/>
              <a:t> </a:t>
            </a:r>
            <a:r>
              <a:rPr lang="fr-FR" sz="1800" dirty="0" err="1" smtClean="0"/>
              <a:t>units</a:t>
            </a:r>
            <a:r>
              <a:rPr lang="fr-FR" sz="1800" dirty="0" smtClean="0"/>
              <a:t> (FBMU)</a:t>
            </a:r>
          </a:p>
          <a:p>
            <a:r>
              <a:rPr lang="fr-FR" sz="1800" dirty="0" smtClean="0"/>
              <a:t>Survey on </a:t>
            </a:r>
            <a:r>
              <a:rPr lang="fr-FR" sz="1800" dirty="0" err="1" smtClean="0"/>
              <a:t>availability</a:t>
            </a:r>
            <a:r>
              <a:rPr lang="fr-FR" sz="1800" dirty="0" smtClean="0"/>
              <a:t> of agro-industriel by-</a:t>
            </a:r>
            <a:r>
              <a:rPr lang="fr-FR" sz="1800" dirty="0" err="1" smtClean="0"/>
              <a:t>products</a:t>
            </a:r>
            <a:r>
              <a:rPr lang="fr-FR" sz="1800" dirty="0" smtClean="0"/>
              <a:t> (</a:t>
            </a:r>
            <a:r>
              <a:rPr lang="fr-FR" sz="1800" dirty="0" err="1" smtClean="0"/>
              <a:t>AGIBPs</a:t>
            </a:r>
            <a:r>
              <a:rPr lang="fr-FR" sz="1800" dirty="0" smtClean="0"/>
              <a:t>) in </a:t>
            </a:r>
            <a:r>
              <a:rPr lang="fr-FR" sz="1800" dirty="0" err="1" smtClean="0"/>
              <a:t>Tunisia</a:t>
            </a:r>
            <a:r>
              <a:rPr lang="fr-FR" sz="1800" dirty="0" smtClean="0"/>
              <a:t>, </a:t>
            </a:r>
            <a:r>
              <a:rPr lang="fr-FR" sz="1800" dirty="0" err="1" smtClean="0"/>
              <a:t>needed</a:t>
            </a:r>
            <a:r>
              <a:rPr lang="fr-FR" sz="1800" dirty="0" smtClean="0"/>
              <a:t> for </a:t>
            </a:r>
            <a:r>
              <a:rPr lang="fr-FR" sz="1800" dirty="0" err="1" smtClean="0"/>
              <a:t>feed</a:t>
            </a:r>
            <a:r>
              <a:rPr lang="fr-FR" sz="1800" dirty="0" smtClean="0"/>
              <a:t> block production</a:t>
            </a:r>
          </a:p>
          <a:p>
            <a:r>
              <a:rPr lang="fr-FR" sz="1800" dirty="0" err="1" smtClean="0"/>
              <a:t>Development</a:t>
            </a:r>
            <a:r>
              <a:rPr lang="fr-FR" sz="1800" dirty="0" smtClean="0"/>
              <a:t> of over 20 new </a:t>
            </a:r>
            <a:r>
              <a:rPr lang="fr-FR" sz="1800" dirty="0" err="1" smtClean="0"/>
              <a:t>nutritious</a:t>
            </a:r>
            <a:r>
              <a:rPr lang="fr-FR" sz="1800" dirty="0" smtClean="0"/>
              <a:t> </a:t>
            </a:r>
            <a:r>
              <a:rPr lang="fr-FR" sz="1800" dirty="0" err="1" smtClean="0"/>
              <a:t>feed</a:t>
            </a:r>
            <a:r>
              <a:rPr lang="fr-FR" sz="1800" dirty="0" smtClean="0"/>
              <a:t> block formula in collaboration </a:t>
            </a:r>
            <a:r>
              <a:rPr lang="fr-FR" sz="1800" dirty="0" err="1" smtClean="0"/>
              <a:t>with</a:t>
            </a:r>
            <a:r>
              <a:rPr lang="fr-FR" sz="1800" dirty="0" smtClean="0"/>
              <a:t> NARS</a:t>
            </a:r>
          </a:p>
          <a:p>
            <a:r>
              <a:rPr lang="fr-FR" sz="1800" dirty="0" smtClean="0"/>
              <a:t>Elaboration of business plans for four </a:t>
            </a:r>
            <a:r>
              <a:rPr lang="fr-FR" sz="1800" dirty="0" err="1" smtClean="0"/>
              <a:t>selected</a:t>
            </a:r>
            <a:r>
              <a:rPr lang="fr-FR" sz="1800" dirty="0" smtClean="0"/>
              <a:t> </a:t>
            </a:r>
            <a:r>
              <a:rPr lang="fr-FR" sz="1800" dirty="0" err="1" smtClean="0"/>
              <a:t>feed</a:t>
            </a:r>
            <a:r>
              <a:rPr lang="fr-FR" sz="1800" dirty="0" smtClean="0"/>
              <a:t> block </a:t>
            </a:r>
            <a:r>
              <a:rPr lang="fr-FR" sz="1800" dirty="0" err="1" smtClean="0"/>
              <a:t>producing</a:t>
            </a:r>
            <a:r>
              <a:rPr lang="fr-FR" sz="1800" dirty="0" smtClean="0"/>
              <a:t> entrepreneurs (FBMU </a:t>
            </a:r>
            <a:r>
              <a:rPr lang="fr-FR" sz="1800" dirty="0" err="1" smtClean="0"/>
              <a:t>beneficiaries</a:t>
            </a:r>
            <a:r>
              <a:rPr lang="fr-FR" sz="1800" dirty="0" smtClean="0"/>
              <a:t>) </a:t>
            </a:r>
          </a:p>
          <a:p>
            <a:pPr marL="0" indent="0">
              <a:buFont typeface="Arial" pitchFamily="34" charset="0"/>
              <a:buNone/>
            </a:pPr>
            <a:r>
              <a:rPr lang="fr-FR" sz="1800" u="sng" dirty="0" smtClean="0"/>
              <a:t>Major challenge</a:t>
            </a:r>
          </a:p>
          <a:p>
            <a:r>
              <a:rPr lang="fr-FR" sz="1800" dirty="0" smtClean="0"/>
              <a:t>Access to quota for </a:t>
            </a:r>
            <a:r>
              <a:rPr lang="fr-FR" sz="1800" dirty="0" err="1" smtClean="0"/>
              <a:t>subsidized</a:t>
            </a:r>
            <a:r>
              <a:rPr lang="fr-FR" sz="1800" dirty="0" smtClean="0"/>
              <a:t> </a:t>
            </a:r>
            <a:r>
              <a:rPr lang="fr-FR" sz="1800" dirty="0" err="1" smtClean="0"/>
              <a:t>wheat</a:t>
            </a:r>
            <a:r>
              <a:rPr lang="fr-FR" sz="1800" dirty="0" smtClean="0"/>
              <a:t> bran and </a:t>
            </a:r>
            <a:r>
              <a:rPr lang="fr-FR" sz="1800" dirty="0" err="1" smtClean="0"/>
              <a:t>barley</a:t>
            </a:r>
            <a:r>
              <a:rPr lang="fr-FR" sz="1800" dirty="0" smtClean="0"/>
              <a:t> as key components of </a:t>
            </a:r>
            <a:r>
              <a:rPr lang="fr-FR" sz="1800" dirty="0" err="1" smtClean="0"/>
              <a:t>feed</a:t>
            </a:r>
            <a:r>
              <a:rPr lang="fr-FR" sz="1800" dirty="0" smtClean="0"/>
              <a:t> blocks</a:t>
            </a:r>
          </a:p>
          <a:p>
            <a:pPr marL="0" indent="0">
              <a:buFont typeface="Arial" pitchFamily="34" charset="0"/>
              <a:buNone/>
            </a:pPr>
            <a:endParaRPr lang="fr-FR" sz="1800" u="sng" dirty="0" smtClean="0"/>
          </a:p>
          <a:p>
            <a:endParaRPr lang="fr-FR" dirty="0"/>
          </a:p>
        </p:txBody>
      </p:sp>
      <p:pic>
        <p:nvPicPr>
          <p:cNvPr id="7" name="Content Placeholder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59878" y="2388904"/>
            <a:ext cx="2477099" cy="1857824"/>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9878" y="4369469"/>
            <a:ext cx="2477099" cy="1871907"/>
          </a:xfrm>
          <a:prstGeom prst="rect">
            <a:avLst/>
          </a:prstGeom>
        </p:spPr>
      </p:pic>
      <p:sp>
        <p:nvSpPr>
          <p:cNvPr id="2" name="Text Placeholder 1"/>
          <p:cNvSpPr>
            <a:spLocks noGrp="1"/>
          </p:cNvSpPr>
          <p:nvPr>
            <p:ph type="body" sz="quarter" idx="11"/>
          </p:nvPr>
        </p:nvSpPr>
        <p:spPr/>
        <p:txBody>
          <a:bodyPr/>
          <a:lstStyle/>
          <a:p>
            <a:r>
              <a:rPr lang="en-US" dirty="0"/>
              <a:t>Research Highlights 2017 – CoA </a:t>
            </a:r>
            <a:r>
              <a:rPr lang="en-US" dirty="0" smtClean="0"/>
              <a:t>4</a:t>
            </a:r>
            <a:endParaRPr lang="en-US" dirty="0"/>
          </a:p>
        </p:txBody>
      </p:sp>
    </p:spTree>
    <p:extLst>
      <p:ext uri="{BB962C8B-B14F-4D97-AF65-F5344CB8AC3E}">
        <p14:creationId xmlns:p14="http://schemas.microsoft.com/office/powerpoint/2010/main" val="2899613575"/>
      </p:ext>
    </p:extLst>
  </p:cSld>
  <p:clrMapOvr>
    <a:masterClrMapping/>
  </p:clrMapOvr>
  <p:transition spd="slow">
    <p:wipe di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06239" y="1124917"/>
            <a:ext cx="7886700" cy="994172"/>
          </a:xfrm>
          <a:prstGeom prst="rect">
            <a:avLst/>
          </a:prstGeom>
        </p:spPr>
        <p:txBody>
          <a:bodyPr>
            <a:normAutofit fontScale="97500"/>
          </a:bodyPr>
          <a:lstStyle>
            <a:lvl1pPr algn="l" defTabSz="914400" rtl="0" eaLnBrk="1" latinLnBrk="0" hangingPunct="1">
              <a:spcBef>
                <a:spcPct val="0"/>
              </a:spcBef>
              <a:buNone/>
              <a:defRPr lang="en-US" sz="4400" kern="1200" dirty="0" smtClean="0">
                <a:solidFill>
                  <a:schemeClr val="tx1"/>
                </a:solidFill>
                <a:latin typeface="+mj-lt"/>
                <a:ea typeface="+mj-ea"/>
                <a:cs typeface="+mj-cs"/>
              </a:defRPr>
            </a:lvl1pPr>
          </a:lstStyle>
          <a:p>
            <a:r>
              <a:rPr lang="en-US" sz="2000" b="1" dirty="0" smtClean="0"/>
              <a:t>ICARDA’s red meat VC and mind the gap project / </a:t>
            </a:r>
            <a:br>
              <a:rPr lang="en-US" sz="2000" b="1" dirty="0" smtClean="0"/>
            </a:br>
            <a:r>
              <a:rPr lang="en-US" sz="2000" b="1" dirty="0" smtClean="0"/>
              <a:t>forage seed production</a:t>
            </a:r>
            <a:endParaRPr lang="en-US" sz="2000" b="1"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5900" y="2060636"/>
            <a:ext cx="1260266" cy="1680354"/>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93103" y="3886020"/>
            <a:ext cx="1260266" cy="1680354"/>
          </a:xfrm>
          <a:prstGeom prst="rect">
            <a:avLst/>
          </a:prstGeom>
        </p:spPr>
      </p:pic>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64185" y="2060636"/>
            <a:ext cx="1889184" cy="1416888"/>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65901" y="4091179"/>
            <a:ext cx="1966926" cy="1475195"/>
          </a:xfrm>
          <a:prstGeom prst="rect">
            <a:avLst/>
          </a:prstGeom>
        </p:spPr>
      </p:pic>
      <p:sp>
        <p:nvSpPr>
          <p:cNvPr id="2" name="Text Placeholder 1"/>
          <p:cNvSpPr>
            <a:spLocks noGrp="1"/>
          </p:cNvSpPr>
          <p:nvPr>
            <p:ph type="body" sz="quarter" idx="11"/>
          </p:nvPr>
        </p:nvSpPr>
        <p:spPr/>
        <p:txBody>
          <a:bodyPr/>
          <a:lstStyle/>
          <a:p>
            <a:r>
              <a:rPr lang="en-US" dirty="0"/>
              <a:t>Research Highlights 2017 – CoA </a:t>
            </a:r>
            <a:r>
              <a:rPr lang="en-US" dirty="0" smtClean="0"/>
              <a:t>4</a:t>
            </a:r>
            <a:endParaRPr lang="en-US" dirty="0"/>
          </a:p>
        </p:txBody>
      </p:sp>
      <p:sp>
        <p:nvSpPr>
          <p:cNvPr id="9" name="Text Placeholder 8"/>
          <p:cNvSpPr>
            <a:spLocks noGrp="1"/>
          </p:cNvSpPr>
          <p:nvPr>
            <p:ph type="body" sz="quarter" idx="12"/>
          </p:nvPr>
        </p:nvSpPr>
        <p:spPr>
          <a:xfrm>
            <a:off x="597274" y="1944066"/>
            <a:ext cx="4368576" cy="4511026"/>
          </a:xfrm>
        </p:spPr>
        <p:txBody>
          <a:bodyPr>
            <a:normAutofit fontScale="62500" lnSpcReduction="20000"/>
          </a:bodyPr>
          <a:lstStyle/>
          <a:p>
            <a:pPr marL="0" indent="0">
              <a:lnSpc>
                <a:spcPct val="120000"/>
              </a:lnSpc>
              <a:spcBef>
                <a:spcPts val="0"/>
              </a:spcBef>
              <a:spcAft>
                <a:spcPts val="600"/>
              </a:spcAft>
              <a:buNone/>
            </a:pPr>
            <a:r>
              <a:rPr lang="fr-FR" u="sng" dirty="0"/>
              <a:t>Major </a:t>
            </a:r>
            <a:r>
              <a:rPr lang="fr-FR" u="sng" dirty="0" err="1"/>
              <a:t>activities</a:t>
            </a:r>
            <a:r>
              <a:rPr lang="fr-FR" u="sng" dirty="0"/>
              <a:t> and outputs</a:t>
            </a:r>
          </a:p>
          <a:p>
            <a:pPr>
              <a:lnSpc>
                <a:spcPct val="120000"/>
              </a:lnSpc>
              <a:spcBef>
                <a:spcPts val="0"/>
              </a:spcBef>
              <a:spcAft>
                <a:spcPts val="600"/>
              </a:spcAft>
            </a:pPr>
            <a:r>
              <a:rPr lang="fr-FR" dirty="0" err="1"/>
              <a:t>Purchase</a:t>
            </a:r>
            <a:r>
              <a:rPr lang="fr-FR" dirty="0"/>
              <a:t> and installation of a </a:t>
            </a:r>
            <a:r>
              <a:rPr lang="fr-FR" dirty="0" err="1"/>
              <a:t>seed</a:t>
            </a:r>
            <a:r>
              <a:rPr lang="fr-FR" dirty="0"/>
              <a:t> </a:t>
            </a:r>
            <a:r>
              <a:rPr lang="fr-FR" dirty="0" err="1"/>
              <a:t>treatment</a:t>
            </a:r>
            <a:r>
              <a:rPr lang="fr-FR" dirty="0"/>
              <a:t> unit for NARS </a:t>
            </a:r>
            <a:r>
              <a:rPr lang="fr-FR" dirty="0" err="1"/>
              <a:t>partner</a:t>
            </a:r>
            <a:r>
              <a:rPr lang="fr-FR" dirty="0"/>
              <a:t> OEP</a:t>
            </a:r>
          </a:p>
          <a:p>
            <a:pPr>
              <a:lnSpc>
                <a:spcPct val="120000"/>
              </a:lnSpc>
              <a:spcBef>
                <a:spcPts val="0"/>
              </a:spcBef>
              <a:spcAft>
                <a:spcPts val="600"/>
              </a:spcAft>
            </a:pPr>
            <a:r>
              <a:rPr lang="fr-FR" dirty="0" err="1"/>
              <a:t>Capacity</a:t>
            </a:r>
            <a:r>
              <a:rPr lang="fr-FR" dirty="0"/>
              <a:t> </a:t>
            </a:r>
            <a:r>
              <a:rPr lang="fr-FR" dirty="0" err="1"/>
              <a:t>strengthening</a:t>
            </a:r>
            <a:r>
              <a:rPr lang="fr-FR" dirty="0"/>
              <a:t> of NARS staff on </a:t>
            </a:r>
            <a:r>
              <a:rPr lang="fr-FR" dirty="0" err="1"/>
              <a:t>seed</a:t>
            </a:r>
            <a:r>
              <a:rPr lang="fr-FR" dirty="0"/>
              <a:t> </a:t>
            </a:r>
            <a:r>
              <a:rPr lang="fr-FR" dirty="0" err="1"/>
              <a:t>treatment</a:t>
            </a:r>
            <a:endParaRPr lang="fr-FR" dirty="0"/>
          </a:p>
          <a:p>
            <a:pPr>
              <a:lnSpc>
                <a:spcPct val="120000"/>
              </a:lnSpc>
              <a:spcBef>
                <a:spcPts val="0"/>
              </a:spcBef>
              <a:spcAft>
                <a:spcPts val="600"/>
              </a:spcAft>
            </a:pPr>
            <a:r>
              <a:rPr lang="fr-FR" dirty="0"/>
              <a:t>Introduction of the new </a:t>
            </a:r>
            <a:r>
              <a:rPr lang="fr-FR" dirty="0" err="1"/>
              <a:t>climate</a:t>
            </a:r>
            <a:r>
              <a:rPr lang="fr-FR" dirty="0"/>
              <a:t> smart </a:t>
            </a:r>
            <a:r>
              <a:rPr lang="fr-FR" dirty="0" err="1"/>
              <a:t>barley</a:t>
            </a:r>
            <a:r>
              <a:rPr lang="fr-FR" dirty="0"/>
              <a:t> </a:t>
            </a:r>
            <a:r>
              <a:rPr lang="fr-FR" dirty="0" err="1"/>
              <a:t>variety</a:t>
            </a:r>
            <a:r>
              <a:rPr lang="fr-FR" dirty="0"/>
              <a:t> « </a:t>
            </a:r>
            <a:r>
              <a:rPr lang="fr-FR" dirty="0" err="1"/>
              <a:t>Kounouz</a:t>
            </a:r>
            <a:r>
              <a:rPr lang="fr-FR" dirty="0"/>
              <a:t> », </a:t>
            </a:r>
            <a:r>
              <a:rPr lang="fr-FR" dirty="0" err="1"/>
              <a:t>developed</a:t>
            </a:r>
            <a:r>
              <a:rPr lang="fr-FR" dirty="0"/>
              <a:t> by ICARDA and INRAT </a:t>
            </a:r>
          </a:p>
          <a:p>
            <a:pPr>
              <a:lnSpc>
                <a:spcPct val="120000"/>
              </a:lnSpc>
              <a:spcBef>
                <a:spcPts val="0"/>
              </a:spcBef>
              <a:spcAft>
                <a:spcPts val="600"/>
              </a:spcAft>
            </a:pPr>
            <a:r>
              <a:rPr lang="fr-FR" dirty="0" err="1"/>
              <a:t>Upscaling</a:t>
            </a:r>
            <a:r>
              <a:rPr lang="fr-FR" dirty="0"/>
              <a:t> of « </a:t>
            </a:r>
            <a:r>
              <a:rPr lang="fr-FR" dirty="0" err="1"/>
              <a:t>Kounouz</a:t>
            </a:r>
            <a:r>
              <a:rPr lang="fr-FR" dirty="0"/>
              <a:t> » </a:t>
            </a:r>
            <a:r>
              <a:rPr lang="fr-FR" dirty="0" err="1"/>
              <a:t>through</a:t>
            </a:r>
            <a:r>
              <a:rPr lang="fr-FR" dirty="0"/>
              <a:t> </a:t>
            </a:r>
            <a:r>
              <a:rPr lang="fr-FR" dirty="0" err="1"/>
              <a:t>field</a:t>
            </a:r>
            <a:r>
              <a:rPr lang="fr-FR" dirty="0"/>
              <a:t> </a:t>
            </a:r>
            <a:r>
              <a:rPr lang="fr-FR" dirty="0" err="1"/>
              <a:t>days</a:t>
            </a:r>
            <a:r>
              <a:rPr lang="fr-FR" dirty="0"/>
              <a:t>, </a:t>
            </a:r>
            <a:r>
              <a:rPr lang="fr-FR" dirty="0" err="1"/>
              <a:t>IPs</a:t>
            </a:r>
            <a:r>
              <a:rPr lang="fr-FR" dirty="0"/>
              <a:t> and SMS; about 500 </a:t>
            </a:r>
            <a:r>
              <a:rPr lang="fr-FR" dirty="0" err="1"/>
              <a:t>farmers</a:t>
            </a:r>
            <a:r>
              <a:rPr lang="fr-FR" dirty="0"/>
              <a:t> have </a:t>
            </a:r>
            <a:r>
              <a:rPr lang="fr-FR" dirty="0" err="1"/>
              <a:t>planted</a:t>
            </a:r>
            <a:r>
              <a:rPr lang="fr-FR" dirty="0"/>
              <a:t> </a:t>
            </a:r>
            <a:r>
              <a:rPr lang="fr-FR" dirty="0" err="1"/>
              <a:t>season</a:t>
            </a:r>
            <a:r>
              <a:rPr lang="fr-FR" dirty="0"/>
              <a:t> 2017/18</a:t>
            </a:r>
          </a:p>
          <a:p>
            <a:pPr>
              <a:lnSpc>
                <a:spcPct val="120000"/>
              </a:lnSpc>
              <a:spcBef>
                <a:spcPts val="0"/>
              </a:spcBef>
              <a:spcAft>
                <a:spcPts val="600"/>
              </a:spcAft>
            </a:pPr>
            <a:r>
              <a:rPr lang="fr-FR" dirty="0" err="1"/>
              <a:t>Establishing</a:t>
            </a:r>
            <a:r>
              <a:rPr lang="fr-FR" dirty="0"/>
              <a:t> linkages to national forage </a:t>
            </a:r>
            <a:r>
              <a:rPr lang="fr-FR" dirty="0" err="1"/>
              <a:t>seed</a:t>
            </a:r>
            <a:r>
              <a:rPr lang="fr-FR" dirty="0"/>
              <a:t> </a:t>
            </a:r>
            <a:r>
              <a:rPr lang="fr-FR" dirty="0" err="1"/>
              <a:t>producing</a:t>
            </a:r>
            <a:r>
              <a:rPr lang="fr-FR" dirty="0"/>
              <a:t> </a:t>
            </a:r>
            <a:r>
              <a:rPr lang="fr-FR" dirty="0" err="1"/>
              <a:t>cooperative</a:t>
            </a:r>
            <a:r>
              <a:rPr lang="fr-FR" dirty="0"/>
              <a:t> CCSPS, </a:t>
            </a:r>
            <a:r>
              <a:rPr lang="fr-FR" dirty="0" err="1"/>
              <a:t>obtained</a:t>
            </a:r>
            <a:r>
              <a:rPr lang="fr-FR" dirty="0"/>
              <a:t> royalties and multiplies 5 tons of </a:t>
            </a:r>
            <a:r>
              <a:rPr lang="fr-FR" dirty="0" err="1"/>
              <a:t>Kounouz</a:t>
            </a:r>
            <a:r>
              <a:rPr lang="fr-FR" dirty="0"/>
              <a:t> basic </a:t>
            </a:r>
            <a:r>
              <a:rPr lang="fr-FR" dirty="0" err="1"/>
              <a:t>seeds</a:t>
            </a:r>
            <a:endParaRPr lang="fr-FR" dirty="0"/>
          </a:p>
          <a:p>
            <a:pPr>
              <a:lnSpc>
                <a:spcPct val="120000"/>
              </a:lnSpc>
              <a:spcBef>
                <a:spcPts val="0"/>
              </a:spcBef>
              <a:spcAft>
                <a:spcPts val="600"/>
              </a:spcAft>
            </a:pPr>
            <a:r>
              <a:rPr lang="fr-FR" dirty="0" err="1"/>
              <a:t>Organizing</a:t>
            </a:r>
            <a:r>
              <a:rPr lang="fr-FR" dirty="0"/>
              <a:t> national forage and </a:t>
            </a:r>
            <a:r>
              <a:rPr lang="fr-FR" dirty="0" err="1"/>
              <a:t>pasture</a:t>
            </a:r>
            <a:r>
              <a:rPr lang="fr-FR" dirty="0"/>
              <a:t> </a:t>
            </a:r>
            <a:r>
              <a:rPr lang="fr-FR" dirty="0" err="1"/>
              <a:t>seed</a:t>
            </a:r>
            <a:r>
              <a:rPr lang="fr-FR" dirty="0"/>
              <a:t> workshop, </a:t>
            </a:r>
            <a:r>
              <a:rPr lang="fr-FR" dirty="0" err="1"/>
              <a:t>updating</a:t>
            </a:r>
            <a:r>
              <a:rPr lang="fr-FR" dirty="0"/>
              <a:t> of national </a:t>
            </a:r>
            <a:r>
              <a:rPr lang="fr-FR" dirty="0" err="1" smtClean="0"/>
              <a:t>strategy</a:t>
            </a:r>
            <a:r>
              <a:rPr lang="fr-FR" dirty="0" smtClean="0"/>
              <a:t>.</a:t>
            </a:r>
            <a:endParaRPr lang="fr-FR" dirty="0"/>
          </a:p>
        </p:txBody>
      </p:sp>
    </p:spTree>
    <p:extLst>
      <p:ext uri="{BB962C8B-B14F-4D97-AF65-F5344CB8AC3E}">
        <p14:creationId xmlns:p14="http://schemas.microsoft.com/office/powerpoint/2010/main" val="2460265437"/>
      </p:ext>
    </p:extLst>
  </p:cSld>
  <p:clrMapOvr>
    <a:masterClrMapping/>
  </p:clrMapOvr>
  <p:transition spd="slow">
    <p:wipe di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4800" y="5943600"/>
            <a:ext cx="7960055" cy="646331"/>
          </a:xfrm>
          <a:prstGeom prst="rect">
            <a:avLst/>
          </a:prstGeom>
          <a:noFill/>
          <a:ln>
            <a:solidFill>
              <a:schemeClr val="accent1"/>
            </a:solidFill>
          </a:ln>
        </p:spPr>
        <p:txBody>
          <a:bodyPr wrap="square" rtlCol="0">
            <a:spAutoFit/>
          </a:bodyPr>
          <a:lstStyle/>
          <a:p>
            <a:r>
              <a:rPr lang="en-US" sz="1200" b="1" dirty="0"/>
              <a:t>How it builds on what we learned: </a:t>
            </a:r>
            <a:r>
              <a:rPr lang="en-US" sz="1200" dirty="0"/>
              <a:t>In 2018 we will continue with “discovery” in order to generate the missing knowledge parts for then being able to develop and pilot new business models, extension and scaling approaches from 2019/2020 onwards</a:t>
            </a:r>
            <a:r>
              <a:rPr lang="en-US" sz="1200" dirty="0" smtClean="0"/>
              <a:t>.</a:t>
            </a:r>
            <a:endParaRPr lang="en-US" sz="1200" dirty="0"/>
          </a:p>
        </p:txBody>
      </p:sp>
      <p:graphicFrame>
        <p:nvGraphicFramePr>
          <p:cNvPr id="3" name="Table 2"/>
          <p:cNvGraphicFramePr>
            <a:graphicFrameLocks noGrp="1"/>
          </p:cNvGraphicFramePr>
          <p:nvPr>
            <p:extLst>
              <p:ext uri="{D42A27DB-BD31-4B8C-83A1-F6EECF244321}">
                <p14:modId xmlns:p14="http://schemas.microsoft.com/office/powerpoint/2010/main" val="3143230597"/>
              </p:ext>
            </p:extLst>
          </p:nvPr>
        </p:nvGraphicFramePr>
        <p:xfrm>
          <a:off x="282388" y="1408797"/>
          <a:ext cx="8633012" cy="4206240"/>
        </p:xfrm>
        <a:graphic>
          <a:graphicData uri="http://schemas.openxmlformats.org/drawingml/2006/table">
            <a:tbl>
              <a:tblPr firstRow="1" firstCol="1" bandRow="1">
                <a:tableStyleId>{10A1B5D5-9B99-4C35-A422-299274C87663}</a:tableStyleId>
              </a:tblPr>
              <a:tblGrid>
                <a:gridCol w="1165412"/>
                <a:gridCol w="6767626"/>
                <a:gridCol w="699974"/>
              </a:tblGrid>
              <a:tr h="367925">
                <a:tc>
                  <a:txBody>
                    <a:bodyPr/>
                    <a:lstStyle/>
                    <a:p>
                      <a:pPr algn="ctr"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Major research lines for the 6 years</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anchor="ctr"/>
                </a:tc>
                <a:tc>
                  <a:txBody>
                    <a:bodyPr/>
                    <a:lstStyle/>
                    <a:p>
                      <a:pPr algn="ctr"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a:t>
                      </a: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anchor="ct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Budget</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anchor="ctr"/>
                </a:tc>
              </a:tr>
              <a:tr h="1182616">
                <a:tc>
                  <a:txBody>
                    <a:bodyPr/>
                    <a:lstStyle/>
                    <a:p>
                      <a:pPr algn="l" fontAlgn="t"/>
                      <a:r>
                        <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Business models seed supply, feed transaction and processing</a:t>
                      </a:r>
                    </a:p>
                  </a:txBody>
                  <a:tcPr marL="45720" marR="0" marT="0" marB="0" anchor="ctr"/>
                </a:tc>
                <a:tc>
                  <a:txBody>
                    <a:bodyPr/>
                    <a:lstStyle/>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new feed processing technologies tested for business suitability (in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new business plans developed for feed processing (in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Identification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potential feeds and forage technologies for scaling together with scientists, private sector, development partners and farmers (in Kenya, Rwanda, Tanzania, Ethiopia</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Stakeholder analysis in Tunisia and Ethiopia to develop linkages between public and private actors of the feed production business</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Situation Analysis of seed systems in Kenya and Ethiopia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new business approaches for feed and forage production and processing (in Kenya)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Cost-benefit analysis presented for forage technologies in Colombia and Nicaragua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Adoption factors for improved forage technologies identified for Colombia and Kenya</a:t>
                      </a:r>
                    </a:p>
                  </a:txBody>
                  <a:tcPr marL="45720" marR="0" marT="0" marB="0" anchor="ctr"/>
                </a:tc>
                <a:tc>
                  <a:txBody>
                    <a:bodyPr/>
                    <a:lstStyle/>
                    <a:p>
                      <a:pPr marL="0" indent="0" algn="l" fontAlgn="t">
                        <a:buFont typeface="+mj-lt"/>
                        <a:buNone/>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153k</a:t>
                      </a:r>
                    </a:p>
                    <a:p>
                      <a:pPr marL="0" indent="0" algn="l" fontAlgn="t">
                        <a:buFont typeface="+mj-lt"/>
                        <a:buNone/>
                      </a:pPr>
                      <a:endPar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311k</a:t>
                      </a:r>
                    </a:p>
                    <a:p>
                      <a:pPr marL="0" indent="0" algn="l" fontAlgn="t">
                        <a:buFont typeface="+mj-lt"/>
                        <a:buNone/>
                      </a:pP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867253">
                <a:tc>
                  <a:txBody>
                    <a:bodyPr/>
                    <a:lstStyle/>
                    <a:p>
                      <a:pPr algn="l" fontAlgn="t"/>
                      <a:r>
                        <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Extension approaches</a:t>
                      </a:r>
                    </a:p>
                  </a:txBody>
                  <a:tcPr marL="45720" marR="0" marT="0" marB="0" anchor="ctr"/>
                </a:tc>
                <a:tc>
                  <a:txBody>
                    <a:bodyPr/>
                    <a:lstStyle/>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Implementation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4 different extension approaches for livestock producers introducing 3 new technologies (feed blocks, new barley seed variety, fertility planning)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new extension material for novel feeds and forage technologies together with scientists, private sector, development partners and farmers (in Kenya, Rwanda, Tanzania, Ethiopia</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Training of 5 barley and other feed crops seed producers on seed production and evaluation of the training approach (in Tunisia)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radio material for scaling of feeds and forages technologies (in Kenya)</a:t>
                      </a:r>
                    </a:p>
                  </a:txBody>
                  <a:tcPr marL="45720" marR="0" marT="0" marB="0" anchor="ctr"/>
                </a:tc>
                <a:tc>
                  <a:txBody>
                    <a:bodyPr/>
                    <a:lstStyle/>
                    <a:p>
                      <a:pPr marL="0" indent="0" algn="l" fontAlgn="t">
                        <a:buFont typeface="+mj-lt"/>
                        <a:buNone/>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127k</a:t>
                      </a:r>
                    </a:p>
                    <a:p>
                      <a:pPr marL="0" indent="0" algn="l" fontAlgn="t">
                        <a:buFont typeface="+mj-lt"/>
                        <a:buNone/>
                      </a:pPr>
                      <a:endPar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268k</a:t>
                      </a:r>
                    </a:p>
                    <a:p>
                      <a:pPr marL="0" indent="0" algn="l" fontAlgn="t">
                        <a:buFont typeface="+mj-lt"/>
                        <a:buNone/>
                      </a:pP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1788446">
                <a:tc>
                  <a:txBody>
                    <a:bodyPr/>
                    <a:lstStyle/>
                    <a:p>
                      <a:pPr algn="l" fontAlgn="t"/>
                      <a:r>
                        <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Private sector producer linkages</a:t>
                      </a:r>
                    </a:p>
                  </a:txBody>
                  <a:tcPr marL="45720" marR="0" marT="0" marB="0" anchor="ctr"/>
                </a:tc>
                <a:tc>
                  <a:txBody>
                    <a:bodyPr/>
                    <a:lstStyle/>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Innovation Platform meetings organized for feed resources (in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Assessment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potential partners for scaling of feeds and forage technologies (in Rwanda,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Tanzania)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Exchange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with the dairy sector in Rwanda in order to identify feeds and forage upscaling approaches for the future (in Rwanda and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Tanzania)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1 feeds and forages upscaling approach together with the dairy sector and its farmers in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Kenya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CIAT's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forage concepts discussed with the stakeholders of the Colombian Roundtable for Sustainable Cattle Production. A report will be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provided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in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Colombia)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CIAT's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forage concepts promoted to a broad range of actors of the cattle and dairy VCs in Colombia in coordination with the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Colombian Roundtable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for Sustainable Cattle Production. A report will be provided (in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Colombia)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Seeds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and planting material available through 2 Village-Based Seed Enterprises (VBSEs), and 4 community-managed plantations in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Afghanistan</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Evaluation of the innovation platforms performance and elaboration of lessons learned in order to improve such interventions or search for alternatives (in Tunisia)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Training of stakeholders on agricultural innovations and the innovation platform concept (in Kenya)</a:t>
                      </a:r>
                    </a:p>
                    <a:p>
                      <a:pPr marL="228600" indent="-228600" algn="l" fontAlgn="t">
                        <a:buFont typeface="+mj-lt"/>
                        <a:buAutoNum type="arabicPeriod"/>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Innovation Platform meetings organized for feeds and forages technologies (Central and Western Kenya) </a:t>
                      </a:r>
                    </a:p>
                  </a:txBody>
                  <a:tcPr marL="45720" marR="0" marT="0" marB="0" anchor="ctr"/>
                </a:tc>
                <a:tc>
                  <a:txBody>
                    <a:bodyPr/>
                    <a:lstStyle/>
                    <a:p>
                      <a:pPr marL="0" indent="0" algn="l" fontAlgn="t">
                        <a:buFont typeface="+mj-lt"/>
                        <a:buNone/>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W1/2: 135k</a:t>
                      </a:r>
                    </a:p>
                    <a:p>
                      <a:pPr marL="0" indent="0" algn="l" fontAlgn="t">
                        <a:buFont typeface="+mj-lt"/>
                        <a:buNone/>
                      </a:pPr>
                      <a:endPar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lgn="l" fontAlgn="t">
                        <a:buFont typeface="+mj-lt"/>
                        <a:buNone/>
                      </a:pP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W3/B: 316k</a:t>
                      </a:r>
                    </a:p>
                  </a:txBody>
                  <a:tcPr marL="45720" marR="0" marT="0" marB="0" anchor="ctr"/>
                </a:tc>
              </a:tr>
            </a:tbl>
          </a:graphicData>
        </a:graphic>
      </p:graphicFrame>
      <p:sp>
        <p:nvSpPr>
          <p:cNvPr id="2" name="Text Placeholder 1"/>
          <p:cNvSpPr>
            <a:spLocks noGrp="1"/>
          </p:cNvSpPr>
          <p:nvPr>
            <p:ph type="body" sz="quarter" idx="11"/>
          </p:nvPr>
        </p:nvSpPr>
        <p:spPr/>
        <p:txBody>
          <a:bodyPr/>
          <a:lstStyle/>
          <a:p>
            <a:r>
              <a:rPr lang="en-US" dirty="0"/>
              <a:t>CoA 4: Facilitating the delivery and uptake of feed and forage technologies </a:t>
            </a:r>
          </a:p>
        </p:txBody>
      </p:sp>
    </p:spTree>
    <p:extLst>
      <p:ext uri="{BB962C8B-B14F-4D97-AF65-F5344CB8AC3E}">
        <p14:creationId xmlns:p14="http://schemas.microsoft.com/office/powerpoint/2010/main" val="1138367798"/>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47591" y="2864036"/>
            <a:ext cx="2057400" cy="2614160"/>
          </a:xfrm>
          <a:prstGeom prst="roundRect">
            <a:avLst>
              <a:gd name="adj" fmla="val 3229"/>
            </a:avLst>
          </a:prstGeom>
          <a:noFill/>
          <a:ln>
            <a:noFill/>
          </a:ln>
        </p:spPr>
        <p:style>
          <a:lnRef idx="1">
            <a:schemeClr val="accent1"/>
          </a:lnRef>
          <a:fillRef idx="2">
            <a:schemeClr val="accent1"/>
          </a:fillRef>
          <a:effectRef idx="1">
            <a:schemeClr val="accent1"/>
          </a:effectRef>
          <a:fontRef idx="minor">
            <a:schemeClr val="dk1"/>
          </a:fontRef>
        </p:style>
        <p:txBody>
          <a:bodyPr lIns="0" rIns="0" rtlCol="0" anchor="t"/>
          <a:lstStyle/>
          <a:p>
            <a:pPr marL="137160" indent="-137160">
              <a:buClr>
                <a:schemeClr val="accent1"/>
              </a:buClr>
              <a:buFont typeface="Arial" panose="020B0604020202020204" pitchFamily="34" charset="0"/>
              <a:buChar char="•"/>
            </a:pPr>
            <a:endParaRPr lang="en-US"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Rounded Rectangle 4"/>
          <p:cNvSpPr/>
          <p:nvPr/>
        </p:nvSpPr>
        <p:spPr>
          <a:xfrm>
            <a:off x="2392061" y="2872240"/>
            <a:ext cx="2057400" cy="2614160"/>
          </a:xfrm>
          <a:prstGeom prst="roundRect">
            <a:avLst>
              <a:gd name="adj" fmla="val 3229"/>
            </a:avLst>
          </a:prstGeom>
          <a:noFill/>
          <a:ln>
            <a:noFill/>
          </a:ln>
        </p:spPr>
        <p:style>
          <a:lnRef idx="1">
            <a:schemeClr val="accent2"/>
          </a:lnRef>
          <a:fillRef idx="2">
            <a:schemeClr val="accent2"/>
          </a:fillRef>
          <a:effectRef idx="1">
            <a:schemeClr val="accent2"/>
          </a:effectRef>
          <a:fontRef idx="minor">
            <a:schemeClr val="dk1"/>
          </a:fontRef>
        </p:style>
        <p:txBody>
          <a:bodyPr lIns="0" rIns="0" rtlCol="0" anchor="t"/>
          <a:lstStyle/>
          <a:p>
            <a:pPr marL="137160" indent="-137160">
              <a:buClr>
                <a:srgbClr val="C00000"/>
              </a:buClr>
              <a:buFont typeface="Arial" panose="020B0604020202020204" pitchFamily="34" charset="0"/>
              <a:buChar char="•"/>
            </a:pPr>
            <a:endParaRPr lang="en-US"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ounded Rectangle 6"/>
          <p:cNvSpPr/>
          <p:nvPr/>
        </p:nvSpPr>
        <p:spPr>
          <a:xfrm>
            <a:off x="6756057" y="2872240"/>
            <a:ext cx="2057400" cy="2614160"/>
          </a:xfrm>
          <a:prstGeom prst="roundRect">
            <a:avLst>
              <a:gd name="adj" fmla="val 3229"/>
            </a:avLst>
          </a:prstGeom>
          <a:noFill/>
          <a:ln>
            <a:noFill/>
          </a:ln>
        </p:spPr>
        <p:style>
          <a:lnRef idx="1">
            <a:schemeClr val="accent6"/>
          </a:lnRef>
          <a:fillRef idx="2">
            <a:schemeClr val="accent6"/>
          </a:fillRef>
          <a:effectRef idx="1">
            <a:schemeClr val="accent6"/>
          </a:effectRef>
          <a:fontRef idx="minor">
            <a:schemeClr val="dk1"/>
          </a:fontRef>
        </p:style>
        <p:txBody>
          <a:bodyPr lIns="0" rIns="0" rtlCol="0" anchor="t"/>
          <a:lstStyle/>
          <a:p>
            <a:pPr marL="137160" indent="-137160">
              <a:buClr>
                <a:schemeClr val="accent6"/>
              </a:buClr>
              <a:buFont typeface="Arial" panose="020B0604020202020204" pitchFamily="34" charset="0"/>
              <a:buChar char="•"/>
            </a:pPr>
            <a:endParaRPr lang="es-CO" sz="97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2" name="TextBox 11"/>
          <p:cNvSpPr txBox="1"/>
          <p:nvPr/>
        </p:nvSpPr>
        <p:spPr>
          <a:xfrm>
            <a:off x="210061" y="1563428"/>
            <a:ext cx="4239399" cy="5078313"/>
          </a:xfrm>
          <a:prstGeom prst="rect">
            <a:avLst/>
          </a:prstGeom>
          <a:solidFill>
            <a:schemeClr val="bg1"/>
          </a:solidFill>
          <a:ln>
            <a:solidFill>
              <a:schemeClr val="accent1"/>
            </a:solidFill>
          </a:ln>
        </p:spPr>
        <p:txBody>
          <a:bodyPr wrap="square" rtlCol="0">
            <a:spAutoFit/>
          </a:bodyPr>
          <a:lstStyle/>
          <a:p>
            <a:r>
              <a:rPr lang="en-US" dirty="0" smtClean="0">
                <a:solidFill>
                  <a:srgbClr val="FF0000"/>
                </a:solidFill>
              </a:rPr>
              <a:t>Key </a:t>
            </a:r>
            <a:r>
              <a:rPr lang="en-US" dirty="0">
                <a:solidFill>
                  <a:srgbClr val="FF0000"/>
                </a:solidFill>
              </a:rPr>
              <a:t>W3/bilateral </a:t>
            </a:r>
            <a:r>
              <a:rPr lang="en-US" dirty="0" smtClean="0">
                <a:solidFill>
                  <a:srgbClr val="FF0000"/>
                </a:solidFill>
              </a:rPr>
              <a:t>projects (895k USD)</a:t>
            </a:r>
            <a:endParaRPr lang="en-US" sz="750" dirty="0" smtClean="0"/>
          </a:p>
          <a:p>
            <a:pPr marL="171450" lvl="0" indent="-171450">
              <a:buFont typeface="Arial" panose="020B0604020202020204" pitchFamily="34" charset="0"/>
              <a:buChar char="•"/>
            </a:pPr>
            <a:r>
              <a:rPr lang="en-US" sz="900" dirty="0" smtClean="0"/>
              <a:t>Global </a:t>
            </a:r>
            <a:r>
              <a:rPr lang="en-US" sz="900" dirty="0"/>
              <a:t>Hunger and Food Security Research Strategy - Climate Resilience, Nutrition, and Policy-Feed the future innovation Lab for Small-scale Irrigation </a:t>
            </a:r>
            <a:r>
              <a:rPr lang="en-US" sz="900" dirty="0" smtClean="0"/>
              <a:t>(Texas </a:t>
            </a:r>
            <a:r>
              <a:rPr lang="en-US" sz="900" dirty="0"/>
              <a:t>A&amp;M </a:t>
            </a:r>
            <a:r>
              <a:rPr lang="en-US" sz="900" dirty="0" err="1"/>
              <a:t>Agrilife</a:t>
            </a:r>
            <a:r>
              <a:rPr lang="en-US" sz="900" dirty="0"/>
              <a:t> Research</a:t>
            </a:r>
            <a:r>
              <a:rPr lang="en-US" sz="900" dirty="0" smtClean="0"/>
              <a:t>); Ethiopia &amp; Tanzania</a:t>
            </a:r>
            <a:endParaRPr lang="en-US" sz="900" dirty="0"/>
          </a:p>
          <a:p>
            <a:pPr marL="171450" lvl="0" indent="-171450">
              <a:buFont typeface="Arial" panose="020B0604020202020204" pitchFamily="34" charset="0"/>
              <a:buChar char="•"/>
            </a:pPr>
            <a:r>
              <a:rPr lang="en-US" sz="900" dirty="0" smtClean="0"/>
              <a:t>Evaluation </a:t>
            </a:r>
            <a:r>
              <a:rPr lang="en-US" sz="900" dirty="0"/>
              <a:t>of the Relationship Between Sustainably Intensified Production Systems and Farm Family Nutrition </a:t>
            </a:r>
            <a:r>
              <a:rPr lang="en-US" sz="900" dirty="0" smtClean="0"/>
              <a:t>(Texas </a:t>
            </a:r>
            <a:r>
              <a:rPr lang="en-US" sz="900" dirty="0"/>
              <a:t>A&amp;M </a:t>
            </a:r>
            <a:r>
              <a:rPr lang="en-US" sz="900" dirty="0" err="1"/>
              <a:t>Agrilife</a:t>
            </a:r>
            <a:r>
              <a:rPr lang="en-US" sz="900" dirty="0"/>
              <a:t> Research</a:t>
            </a:r>
            <a:r>
              <a:rPr lang="en-US" sz="900" dirty="0" smtClean="0"/>
              <a:t>); Ethiopia</a:t>
            </a:r>
            <a:endParaRPr lang="en-US" sz="900" dirty="0"/>
          </a:p>
          <a:p>
            <a:pPr marL="171450" lvl="0" indent="-171450">
              <a:buFont typeface="Arial" panose="020B0604020202020204" pitchFamily="34" charset="0"/>
              <a:buChar char="•"/>
            </a:pPr>
            <a:r>
              <a:rPr lang="en-US" sz="900" dirty="0" smtClean="0"/>
              <a:t>Mind </a:t>
            </a:r>
            <a:r>
              <a:rPr lang="en-US" sz="900" dirty="0"/>
              <a:t>the Gap: Improving Dissemination Strategies to Increase Technology Adoption by Smallholders </a:t>
            </a:r>
            <a:r>
              <a:rPr lang="en-US" sz="900" dirty="0" smtClean="0"/>
              <a:t>(BMZ); Tunisia</a:t>
            </a:r>
            <a:endParaRPr lang="en-US" sz="900" dirty="0"/>
          </a:p>
          <a:p>
            <a:pPr marL="171450" lvl="0" indent="-171450">
              <a:buFont typeface="Arial" panose="020B0604020202020204" pitchFamily="34" charset="0"/>
              <a:buChar char="•"/>
            </a:pPr>
            <a:r>
              <a:rPr lang="en-US" sz="900" dirty="0" smtClean="0"/>
              <a:t>Provision </a:t>
            </a:r>
            <a:r>
              <a:rPr lang="en-US" sz="900" dirty="0"/>
              <a:t>of Proven Feed Resources Technologies to Improve the Red Meat Value Chain in Tunisia </a:t>
            </a:r>
            <a:r>
              <a:rPr lang="en-US" sz="900" dirty="0" smtClean="0"/>
              <a:t>(BMZ); Tunisia</a:t>
            </a:r>
            <a:endParaRPr lang="en-US" sz="900" dirty="0"/>
          </a:p>
          <a:p>
            <a:pPr marL="171450" lvl="0" indent="-171450">
              <a:buFont typeface="Arial" panose="020B0604020202020204" pitchFamily="34" charset="0"/>
              <a:buChar char="•"/>
            </a:pPr>
            <a:r>
              <a:rPr lang="en-US" sz="900" dirty="0" smtClean="0"/>
              <a:t>Forage </a:t>
            </a:r>
            <a:r>
              <a:rPr lang="en-US" sz="900" dirty="0"/>
              <a:t>options for smallholder livestock in water–scarce environments of Afghanistan </a:t>
            </a:r>
            <a:r>
              <a:rPr lang="en-US" sz="900" dirty="0" smtClean="0"/>
              <a:t>(ACIAR); Afghanistan</a:t>
            </a:r>
            <a:endParaRPr lang="en-US" sz="900" dirty="0"/>
          </a:p>
          <a:p>
            <a:pPr marL="171450" lvl="0" indent="-171450">
              <a:buFont typeface="Arial" panose="020B0604020202020204" pitchFamily="34" charset="0"/>
              <a:buChar char="•"/>
            </a:pPr>
            <a:r>
              <a:rPr lang="en-US" sz="900" dirty="0" smtClean="0"/>
              <a:t>Phase </a:t>
            </a:r>
            <a:r>
              <a:rPr lang="en-US" sz="900" dirty="0"/>
              <a:t>I </a:t>
            </a:r>
            <a:r>
              <a:rPr lang="en-US" sz="900" dirty="0" err="1"/>
              <a:t>Corpoica</a:t>
            </a:r>
            <a:r>
              <a:rPr lang="en-US" sz="900" dirty="0"/>
              <a:t>: </a:t>
            </a:r>
            <a:r>
              <a:rPr lang="en-US" sz="900" dirty="0" err="1"/>
              <a:t>Alianza</a:t>
            </a:r>
            <a:r>
              <a:rPr lang="en-US" sz="900" dirty="0"/>
              <a:t> </a:t>
            </a:r>
            <a:r>
              <a:rPr lang="en-US" sz="900" dirty="0" err="1"/>
              <a:t>Corpoica</a:t>
            </a:r>
            <a:r>
              <a:rPr lang="en-US" sz="900" dirty="0"/>
              <a:t>-CIAT </a:t>
            </a:r>
            <a:r>
              <a:rPr lang="en-US" sz="900" dirty="0" err="1" smtClean="0"/>
              <a:t>Cooperación</a:t>
            </a:r>
            <a:r>
              <a:rPr lang="en-US" sz="900" dirty="0" smtClean="0"/>
              <a:t> </a:t>
            </a:r>
            <a:r>
              <a:rPr lang="en-US" sz="900" dirty="0"/>
              <a:t>para la </a:t>
            </a:r>
            <a:r>
              <a:rPr lang="en-US" sz="900" dirty="0" err="1"/>
              <a:t>investigación</a:t>
            </a:r>
            <a:r>
              <a:rPr lang="en-US" sz="900" dirty="0"/>
              <a:t> </a:t>
            </a:r>
            <a:r>
              <a:rPr lang="en-US" sz="900" dirty="0" err="1"/>
              <a:t>en</a:t>
            </a:r>
            <a:r>
              <a:rPr lang="en-US" sz="900" dirty="0"/>
              <a:t> </a:t>
            </a:r>
            <a:r>
              <a:rPr lang="en-US" sz="900" dirty="0" err="1"/>
              <a:t>ganadería</a:t>
            </a:r>
            <a:r>
              <a:rPr lang="en-US" sz="900" dirty="0"/>
              <a:t> </a:t>
            </a:r>
            <a:r>
              <a:rPr lang="en-US" sz="900" dirty="0" smtClean="0"/>
              <a:t>(</a:t>
            </a:r>
            <a:r>
              <a:rPr lang="en-US" sz="900" dirty="0" err="1" smtClean="0"/>
              <a:t>Corpoica</a:t>
            </a:r>
            <a:r>
              <a:rPr lang="en-US" sz="900" dirty="0"/>
              <a:t>), </a:t>
            </a:r>
            <a:r>
              <a:rPr lang="en-US" sz="900" dirty="0" smtClean="0"/>
              <a:t>Colombia</a:t>
            </a:r>
          </a:p>
          <a:p>
            <a:pPr marL="171450" lvl="0" indent="-171450">
              <a:buFont typeface="Arial" panose="020B0604020202020204" pitchFamily="34" charset="0"/>
              <a:buChar char="•"/>
            </a:pPr>
            <a:r>
              <a:rPr lang="en-US" sz="900" dirty="0" smtClean="0"/>
              <a:t>Climate-smart </a:t>
            </a:r>
            <a:r>
              <a:rPr lang="en-US" sz="900" dirty="0"/>
              <a:t>dairy systems in East Africa through improved forages and feeding strategies: enhancing productivity and adaptive capacity while mitigating GHG emissions </a:t>
            </a:r>
            <a:r>
              <a:rPr lang="en-US" sz="900" dirty="0" smtClean="0"/>
              <a:t>(IFAD</a:t>
            </a:r>
            <a:r>
              <a:rPr lang="en-US" sz="900" dirty="0"/>
              <a:t>), mapped to Flagship 4 but strong Cluster 4 </a:t>
            </a:r>
            <a:r>
              <a:rPr lang="en-US" sz="900" dirty="0" smtClean="0"/>
              <a:t>component; East Africa</a:t>
            </a:r>
            <a:endParaRPr lang="en-US" sz="900" dirty="0"/>
          </a:p>
          <a:p>
            <a:pPr marL="171450" lvl="0" indent="-171450">
              <a:buFont typeface="Arial" panose="020B0604020202020204" pitchFamily="34" charset="0"/>
              <a:buChar char="•"/>
            </a:pPr>
            <a:r>
              <a:rPr lang="en-US" sz="900" dirty="0" smtClean="0"/>
              <a:t>Hands </a:t>
            </a:r>
            <a:r>
              <a:rPr lang="en-US" sz="900" dirty="0"/>
              <a:t>and Minds connected to boost Eco-efficiency on Smallholder Livestock-Crop Systems - </a:t>
            </a:r>
            <a:r>
              <a:rPr lang="en-US" sz="900" dirty="0" smtClean="0"/>
              <a:t>Participatory </a:t>
            </a:r>
            <a:r>
              <a:rPr lang="en-US" sz="900" dirty="0"/>
              <a:t>approaches towards eco-efficient livestock-crop systems for smallholder farmers in Laos, Cambodia and Vietnam </a:t>
            </a:r>
            <a:r>
              <a:rPr lang="en-US" sz="900" dirty="0" smtClean="0"/>
              <a:t>(BMZ</a:t>
            </a:r>
            <a:r>
              <a:rPr lang="en-US" sz="900" dirty="0"/>
              <a:t>), mapped to Flagship 4 but strong Cluster 4 </a:t>
            </a:r>
            <a:r>
              <a:rPr lang="en-US" sz="900" dirty="0" smtClean="0"/>
              <a:t>component; Southeast Asia </a:t>
            </a:r>
            <a:endParaRPr lang="en-US" sz="900" dirty="0"/>
          </a:p>
          <a:p>
            <a:pPr marL="171450" lvl="0" indent="-171450">
              <a:buFont typeface="Arial" panose="020B0604020202020204" pitchFamily="34" charset="0"/>
              <a:buChar char="•"/>
            </a:pPr>
            <a:r>
              <a:rPr lang="en-US" sz="900" dirty="0" smtClean="0"/>
              <a:t>Enhancing </a:t>
            </a:r>
            <a:r>
              <a:rPr lang="en-US" sz="900" dirty="0"/>
              <a:t>farm productivity, climate change resilience and environmental sustainability through adaptation of improved forages </a:t>
            </a:r>
            <a:r>
              <a:rPr lang="en-US" sz="900" dirty="0" smtClean="0"/>
              <a:t>(EMBRAPA); East </a:t>
            </a:r>
            <a:r>
              <a:rPr lang="en-US" sz="900" dirty="0"/>
              <a:t>and </a:t>
            </a:r>
            <a:r>
              <a:rPr lang="en-US" sz="900" dirty="0" smtClean="0"/>
              <a:t>Southern </a:t>
            </a:r>
            <a:r>
              <a:rPr lang="en-US" sz="900" dirty="0"/>
              <a:t>Africa </a:t>
            </a:r>
          </a:p>
          <a:p>
            <a:pPr marL="171450" lvl="0" indent="-171450">
              <a:buFont typeface="Arial" panose="020B0604020202020204" pitchFamily="34" charset="0"/>
              <a:buChar char="•"/>
            </a:pPr>
            <a:r>
              <a:rPr lang="en-US" sz="900" dirty="0" smtClean="0"/>
              <a:t>Technical </a:t>
            </a:r>
            <a:r>
              <a:rPr lang="en-US" sz="900" dirty="0"/>
              <a:t>backstopping on forages to the dairy VC development </a:t>
            </a:r>
            <a:r>
              <a:rPr lang="en-US" sz="900" dirty="0" smtClean="0"/>
              <a:t>(</a:t>
            </a:r>
            <a:r>
              <a:rPr lang="en-US" sz="900" dirty="0"/>
              <a:t>IFDC</a:t>
            </a:r>
            <a:r>
              <a:rPr lang="en-US" sz="900" dirty="0" smtClean="0"/>
              <a:t>); Kenya</a:t>
            </a:r>
            <a:endParaRPr lang="en-US" sz="900" dirty="0"/>
          </a:p>
          <a:p>
            <a:pPr marL="171450" lvl="0" indent="-171450">
              <a:buFont typeface="Arial" panose="020B0604020202020204" pitchFamily="34" charset="0"/>
              <a:buChar char="•"/>
            </a:pPr>
            <a:r>
              <a:rPr lang="en-US" sz="900" dirty="0" smtClean="0"/>
              <a:t>CIM Position on Scaling (BMZ); East Africa Improved </a:t>
            </a:r>
            <a:r>
              <a:rPr lang="en-US" sz="900" dirty="0"/>
              <a:t>forage grasses: Making the case for their integration into humid- to sub-humid livestock production systems </a:t>
            </a:r>
            <a:r>
              <a:rPr lang="en-US" sz="900" dirty="0" smtClean="0"/>
              <a:t>(</a:t>
            </a:r>
            <a:r>
              <a:rPr lang="en-US" sz="900" dirty="0"/>
              <a:t>BMZ</a:t>
            </a:r>
            <a:r>
              <a:rPr lang="en-US" sz="900" dirty="0" smtClean="0"/>
              <a:t>); Kenya &amp; Ethiopia </a:t>
            </a:r>
            <a:endParaRPr lang="en-US" sz="900" dirty="0"/>
          </a:p>
          <a:p>
            <a:pPr marL="171450" lvl="0" indent="-171450">
              <a:buFont typeface="Arial" panose="020B0604020202020204" pitchFamily="34" charset="0"/>
              <a:buChar char="•"/>
            </a:pPr>
            <a:r>
              <a:rPr lang="en-US" sz="900" dirty="0" smtClean="0"/>
              <a:t>USAID </a:t>
            </a:r>
            <a:r>
              <a:rPr lang="en-US" sz="900" dirty="0"/>
              <a:t>Reforestation Project Haiti (USAID</a:t>
            </a:r>
            <a:r>
              <a:rPr lang="en-US" sz="900" dirty="0" smtClean="0"/>
              <a:t>); Haiti</a:t>
            </a:r>
            <a:endParaRPr lang="en-US" sz="900" dirty="0"/>
          </a:p>
          <a:p>
            <a:pPr marL="171450" lvl="0" indent="-171450">
              <a:buFont typeface="Arial" panose="020B0604020202020204" pitchFamily="34" charset="0"/>
              <a:buChar char="•"/>
            </a:pPr>
            <a:r>
              <a:rPr lang="en-US" sz="900" dirty="0" smtClean="0"/>
              <a:t>Farm </a:t>
            </a:r>
            <a:r>
              <a:rPr lang="en-US" sz="900" dirty="0"/>
              <a:t>Income Diversification </a:t>
            </a:r>
            <a:r>
              <a:rPr lang="en-US" sz="900" dirty="0" err="1"/>
              <a:t>Programme</a:t>
            </a:r>
            <a:r>
              <a:rPr lang="en-US" sz="900" dirty="0"/>
              <a:t> </a:t>
            </a:r>
            <a:r>
              <a:rPr lang="en-US" sz="900" dirty="0" smtClean="0"/>
              <a:t>Phase </a:t>
            </a:r>
            <a:r>
              <a:rPr lang="en-US" sz="900" dirty="0"/>
              <a:t>II – Agribusiness (EU</a:t>
            </a:r>
            <a:r>
              <a:rPr lang="en-US" sz="900" dirty="0" smtClean="0"/>
              <a:t>); Malawi</a:t>
            </a:r>
            <a:endParaRPr lang="en-US" sz="900" dirty="0"/>
          </a:p>
          <a:p>
            <a:pPr marL="171450" lvl="0" indent="-171450">
              <a:buFont typeface="Arial" panose="020B0604020202020204" pitchFamily="34" charset="0"/>
              <a:buChar char="•"/>
            </a:pPr>
            <a:r>
              <a:rPr lang="en-US" sz="900" dirty="0" smtClean="0"/>
              <a:t>Support </a:t>
            </a:r>
            <a:r>
              <a:rPr lang="en-US" sz="900" dirty="0"/>
              <a:t>from South Africa (Government of South Africa</a:t>
            </a:r>
            <a:r>
              <a:rPr lang="en-US" sz="900" dirty="0" smtClean="0"/>
              <a:t>); Malawi</a:t>
            </a:r>
            <a:endParaRPr lang="en-US" sz="900" dirty="0"/>
          </a:p>
        </p:txBody>
      </p:sp>
      <p:sp>
        <p:nvSpPr>
          <p:cNvPr id="13" name="TextBox 12"/>
          <p:cNvSpPr txBox="1"/>
          <p:nvPr/>
        </p:nvSpPr>
        <p:spPr>
          <a:xfrm>
            <a:off x="4648200" y="1568544"/>
            <a:ext cx="4267200" cy="4832092"/>
          </a:xfrm>
          <a:prstGeom prst="rect">
            <a:avLst/>
          </a:prstGeom>
          <a:solidFill>
            <a:schemeClr val="bg1"/>
          </a:solidFill>
          <a:ln>
            <a:solidFill>
              <a:schemeClr val="accent1"/>
            </a:solidFill>
          </a:ln>
        </p:spPr>
        <p:txBody>
          <a:bodyPr wrap="square" rtlCol="0">
            <a:spAutoFit/>
          </a:bodyPr>
          <a:lstStyle/>
          <a:p>
            <a:r>
              <a:rPr lang="en-US" dirty="0" smtClean="0">
                <a:solidFill>
                  <a:srgbClr val="FF0000"/>
                </a:solidFill>
              </a:rPr>
              <a:t>W1/2 activities (415k USD)</a:t>
            </a:r>
          </a:p>
          <a:p>
            <a:pPr marL="285750" indent="-285750">
              <a:buFont typeface="Arial" panose="020B0604020202020204" pitchFamily="34" charset="0"/>
              <a:buChar char="•"/>
            </a:pPr>
            <a:r>
              <a:rPr lang="en-US" sz="1000" dirty="0" smtClean="0"/>
              <a:t>Stakeholder </a:t>
            </a:r>
            <a:r>
              <a:rPr lang="en-US" sz="1000" dirty="0"/>
              <a:t>analysis in Tunisia and Ethiopia to develop linkages between public and private actors of the feed production </a:t>
            </a:r>
            <a:r>
              <a:rPr lang="en-US" sz="1000" dirty="0" smtClean="0"/>
              <a:t>business; Tunisia &amp; Ethiopia</a:t>
            </a:r>
            <a:endParaRPr lang="en-US" sz="1000" dirty="0"/>
          </a:p>
          <a:p>
            <a:pPr marL="285750" indent="-285750">
              <a:buFont typeface="Arial" panose="020B0604020202020204" pitchFamily="34" charset="0"/>
              <a:buChar char="•"/>
            </a:pPr>
            <a:r>
              <a:rPr lang="en-US" sz="1000" b="1" dirty="0" smtClean="0"/>
              <a:t>Situation </a:t>
            </a:r>
            <a:r>
              <a:rPr lang="en-US" sz="1000" b="1" dirty="0"/>
              <a:t>Analysis of seed </a:t>
            </a:r>
            <a:r>
              <a:rPr lang="en-US" sz="1000" b="1" dirty="0" smtClean="0"/>
              <a:t>systems; </a:t>
            </a:r>
            <a:r>
              <a:rPr lang="en-US" sz="1000" b="1" dirty="0"/>
              <a:t>Kenya </a:t>
            </a:r>
            <a:r>
              <a:rPr lang="en-US" sz="1000" b="1" dirty="0" smtClean="0"/>
              <a:t>&amp; Ethiopia</a:t>
            </a:r>
            <a:endParaRPr lang="en-US" sz="1000" b="1" dirty="0"/>
          </a:p>
          <a:p>
            <a:pPr marL="285750" indent="-285750">
              <a:buFont typeface="Arial" panose="020B0604020202020204" pitchFamily="34" charset="0"/>
              <a:buChar char="•"/>
            </a:pPr>
            <a:r>
              <a:rPr lang="en-US" sz="1000" dirty="0" smtClean="0"/>
              <a:t>Development </a:t>
            </a:r>
            <a:r>
              <a:rPr lang="en-US" sz="1000" dirty="0"/>
              <a:t>of new business approaches for feed and forage production and </a:t>
            </a:r>
            <a:r>
              <a:rPr lang="en-US" sz="1000" dirty="0" smtClean="0"/>
              <a:t>processing; Kenya</a:t>
            </a:r>
            <a:endParaRPr lang="en-US" sz="1000" dirty="0"/>
          </a:p>
          <a:p>
            <a:pPr marL="285750" indent="-285750">
              <a:buFont typeface="Arial" panose="020B0604020202020204" pitchFamily="34" charset="0"/>
              <a:buChar char="•"/>
            </a:pPr>
            <a:r>
              <a:rPr lang="en-US" sz="1000" b="1" dirty="0" smtClean="0"/>
              <a:t>Cost-benefit analyses </a:t>
            </a:r>
            <a:r>
              <a:rPr lang="en-US" sz="1000" b="1" dirty="0"/>
              <a:t>presented for forage </a:t>
            </a:r>
            <a:r>
              <a:rPr lang="en-US" sz="1000" b="1" dirty="0" smtClean="0"/>
              <a:t>technologies; </a:t>
            </a:r>
            <a:r>
              <a:rPr lang="en-US" sz="1000" b="1" dirty="0"/>
              <a:t>Colombia </a:t>
            </a:r>
            <a:r>
              <a:rPr lang="en-US" sz="1000" b="1" dirty="0" smtClean="0"/>
              <a:t>&amp; </a:t>
            </a:r>
            <a:r>
              <a:rPr lang="en-US" sz="1000" b="1" dirty="0"/>
              <a:t>Nicaragua</a:t>
            </a:r>
          </a:p>
          <a:p>
            <a:pPr marL="285750" indent="-285750">
              <a:buFont typeface="Arial" panose="020B0604020202020204" pitchFamily="34" charset="0"/>
              <a:buChar char="•"/>
            </a:pPr>
            <a:r>
              <a:rPr lang="en-US" sz="1000" dirty="0" smtClean="0"/>
              <a:t>Adoption </a:t>
            </a:r>
            <a:r>
              <a:rPr lang="en-US" sz="1000" dirty="0"/>
              <a:t>factors for improved forage technologies </a:t>
            </a:r>
            <a:r>
              <a:rPr lang="en-US" sz="1000" dirty="0" smtClean="0"/>
              <a:t>identified; </a:t>
            </a:r>
            <a:r>
              <a:rPr lang="en-US" sz="1000" dirty="0"/>
              <a:t>Colombia </a:t>
            </a:r>
            <a:r>
              <a:rPr lang="en-US" sz="1000" dirty="0" smtClean="0"/>
              <a:t>&amp; Kenya</a:t>
            </a:r>
          </a:p>
          <a:p>
            <a:pPr marL="285750" indent="-285750">
              <a:buFont typeface="Arial" panose="020B0604020202020204" pitchFamily="34" charset="0"/>
              <a:buChar char="•"/>
            </a:pPr>
            <a:r>
              <a:rPr lang="en-US" sz="1000" b="1" dirty="0" smtClean="0"/>
              <a:t>Training </a:t>
            </a:r>
            <a:r>
              <a:rPr lang="en-US" sz="1000" b="1" dirty="0"/>
              <a:t>of 5 barley and other feed crops seed producers on seed production and evaluation of the training </a:t>
            </a:r>
            <a:r>
              <a:rPr lang="en-US" sz="1000" b="1" dirty="0" smtClean="0"/>
              <a:t>approach; Tunisia</a:t>
            </a:r>
            <a:endParaRPr lang="en-US" sz="1000" b="1" dirty="0"/>
          </a:p>
          <a:p>
            <a:pPr marL="285750" indent="-285750">
              <a:buFont typeface="Arial" panose="020B0604020202020204" pitchFamily="34" charset="0"/>
              <a:buChar char="•"/>
            </a:pPr>
            <a:r>
              <a:rPr lang="en-US" sz="1000" dirty="0" smtClean="0"/>
              <a:t>Development </a:t>
            </a:r>
            <a:r>
              <a:rPr lang="en-US" sz="1000" dirty="0"/>
              <a:t>of radio material for scaling of feeds and forages </a:t>
            </a:r>
            <a:r>
              <a:rPr lang="en-US" sz="1000" dirty="0" smtClean="0"/>
              <a:t>technologies; Kenya</a:t>
            </a:r>
          </a:p>
          <a:p>
            <a:pPr marL="285750" indent="-285750">
              <a:buFont typeface="Arial" panose="020B0604020202020204" pitchFamily="34" charset="0"/>
              <a:buChar char="•"/>
            </a:pPr>
            <a:r>
              <a:rPr lang="en-US" sz="1000" b="1" dirty="0" smtClean="0"/>
              <a:t>Evaluation </a:t>
            </a:r>
            <a:r>
              <a:rPr lang="en-US" sz="1000" b="1" dirty="0"/>
              <a:t>of the innovation platforms performance and elaboration of lessons learned in order to improve such interventions or search for </a:t>
            </a:r>
            <a:r>
              <a:rPr lang="en-US" sz="1000" b="1" dirty="0" smtClean="0"/>
              <a:t>alternatives; Tunisia</a:t>
            </a:r>
            <a:endParaRPr lang="en-US" sz="1000" b="1" dirty="0"/>
          </a:p>
          <a:p>
            <a:pPr marL="285750" indent="-285750">
              <a:buFont typeface="Arial" panose="020B0604020202020204" pitchFamily="34" charset="0"/>
              <a:buChar char="•"/>
            </a:pPr>
            <a:r>
              <a:rPr lang="en-US" sz="1000" dirty="0" smtClean="0"/>
              <a:t>Training </a:t>
            </a:r>
            <a:r>
              <a:rPr lang="en-US" sz="1000" dirty="0"/>
              <a:t>of stakeholders on agricultural innovations and the innovation platform </a:t>
            </a:r>
            <a:r>
              <a:rPr lang="en-US" sz="1000" dirty="0" smtClean="0"/>
              <a:t>concept; Kenya</a:t>
            </a:r>
            <a:endParaRPr lang="en-US" sz="1000" dirty="0"/>
          </a:p>
          <a:p>
            <a:pPr marL="285750" indent="-285750">
              <a:buFont typeface="Arial" panose="020B0604020202020204" pitchFamily="34" charset="0"/>
              <a:buChar char="•"/>
            </a:pPr>
            <a:r>
              <a:rPr lang="en-US" sz="1000" dirty="0" smtClean="0"/>
              <a:t>4 </a:t>
            </a:r>
            <a:r>
              <a:rPr lang="en-US" sz="1000" dirty="0"/>
              <a:t>Innovation Platform meetings organized for </a:t>
            </a:r>
            <a:r>
              <a:rPr lang="en-US" sz="1000" dirty="0" smtClean="0"/>
              <a:t>feeds/forages technologies; Kenya </a:t>
            </a:r>
            <a:endParaRPr lang="en-US" sz="1000" dirty="0"/>
          </a:p>
          <a:p>
            <a:pPr marL="285750" indent="-285750">
              <a:buFont typeface="Arial" panose="020B0604020202020204" pitchFamily="34" charset="0"/>
              <a:buChar char="•"/>
            </a:pPr>
            <a:r>
              <a:rPr lang="en-US" sz="1000" b="1" dirty="0" smtClean="0"/>
              <a:t>CIAT's </a:t>
            </a:r>
            <a:r>
              <a:rPr lang="en-US" sz="1000" b="1" dirty="0"/>
              <a:t>forage concepts discussed with the stakeholders of the Colombian Roundtable for Sustainable Cattle </a:t>
            </a:r>
            <a:r>
              <a:rPr lang="en-US" sz="1000" b="1" dirty="0" smtClean="0"/>
              <a:t>Production; Colombia</a:t>
            </a:r>
            <a:endParaRPr lang="en-US" sz="1000" b="1" dirty="0"/>
          </a:p>
          <a:p>
            <a:pPr marL="285750" indent="-285750">
              <a:buFont typeface="Arial" panose="020B0604020202020204" pitchFamily="34" charset="0"/>
              <a:buChar char="•"/>
            </a:pPr>
            <a:r>
              <a:rPr lang="en-US" sz="1000" dirty="0" smtClean="0"/>
              <a:t>CIAT's </a:t>
            </a:r>
            <a:r>
              <a:rPr lang="en-US" sz="1000" dirty="0"/>
              <a:t>forage concepts promoted to a broad range of actors of the cattle and dairy VCs in Colombia in coordination with the Colombian  Roundtable for Sustainable Cattle </a:t>
            </a:r>
            <a:r>
              <a:rPr lang="en-US" sz="1000" dirty="0" smtClean="0"/>
              <a:t>Production; Colombia</a:t>
            </a:r>
            <a:endParaRPr lang="en-US" sz="1000" dirty="0"/>
          </a:p>
        </p:txBody>
      </p:sp>
      <p:sp>
        <p:nvSpPr>
          <p:cNvPr id="9" name="Rounded Rectangle 8"/>
          <p:cNvSpPr/>
          <p:nvPr/>
        </p:nvSpPr>
        <p:spPr>
          <a:xfrm>
            <a:off x="210061" y="1142227"/>
            <a:ext cx="8705339" cy="27432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4</a:t>
            </a:r>
          </a:p>
        </p:txBody>
      </p:sp>
      <p:sp>
        <p:nvSpPr>
          <p:cNvPr id="10" name="TextBox 9"/>
          <p:cNvSpPr txBox="1"/>
          <p:nvPr/>
        </p:nvSpPr>
        <p:spPr>
          <a:xfrm>
            <a:off x="4648200" y="6400636"/>
            <a:ext cx="4267200" cy="246221"/>
          </a:xfrm>
          <a:prstGeom prst="rect">
            <a:avLst/>
          </a:prstGeom>
          <a:solidFill>
            <a:schemeClr val="bg1"/>
          </a:solidFill>
          <a:ln>
            <a:solidFill>
              <a:schemeClr val="accent1"/>
            </a:solidFill>
          </a:ln>
        </p:spPr>
        <p:txBody>
          <a:bodyPr wrap="square" rtlCol="0">
            <a:spAutoFit/>
          </a:bodyPr>
          <a:lstStyle/>
          <a:p>
            <a:r>
              <a:rPr lang="en-US" sz="1000" b="1" dirty="0" smtClean="0"/>
              <a:t>* Most critical W1/2 activities</a:t>
            </a:r>
            <a:endParaRPr lang="en-US" sz="1000" b="1" dirty="0"/>
          </a:p>
        </p:txBody>
      </p:sp>
      <p:sp>
        <p:nvSpPr>
          <p:cNvPr id="3" name="Text Placeholder 2"/>
          <p:cNvSpPr>
            <a:spLocks noGrp="1"/>
          </p:cNvSpPr>
          <p:nvPr>
            <p:ph type="body" sz="quarter" idx="11"/>
          </p:nvPr>
        </p:nvSpPr>
        <p:spPr/>
        <p:txBody>
          <a:bodyPr/>
          <a:lstStyle/>
          <a:p>
            <a:r>
              <a:rPr lang="en-US" dirty="0"/>
              <a:t>Key FP Bilateral Projects and W1/2 per </a:t>
            </a:r>
            <a:r>
              <a:rPr lang="en-US" dirty="0" smtClean="0"/>
              <a:t>CoA</a:t>
            </a:r>
            <a:endParaRPr lang="es-CO" dirty="0"/>
          </a:p>
        </p:txBody>
      </p:sp>
    </p:spTree>
    <p:extLst>
      <p:ext uri="{BB962C8B-B14F-4D97-AF65-F5344CB8AC3E}">
        <p14:creationId xmlns:p14="http://schemas.microsoft.com/office/powerpoint/2010/main" val="3121155439"/>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pPr algn="l"/>
            <a:r>
              <a:rPr lang="en-US" dirty="0" smtClean="0"/>
              <a:t>FP Outcomes to 2022</a:t>
            </a:r>
            <a:endParaRPr lang="es-CO" dirty="0"/>
          </a:p>
        </p:txBody>
      </p:sp>
      <p:sp>
        <p:nvSpPr>
          <p:cNvPr id="5" name="Rectangle 4"/>
          <p:cNvSpPr/>
          <p:nvPr/>
        </p:nvSpPr>
        <p:spPr>
          <a:xfrm>
            <a:off x="76200" y="1281953"/>
            <a:ext cx="1050288" cy="923330"/>
          </a:xfrm>
          <a:prstGeom prst="rect">
            <a:avLst/>
          </a:prstGeom>
          <a:noFill/>
        </p:spPr>
        <p:txBody>
          <a:bodyPr wrap="none" lIns="91440" tIns="45720" rIns="91440" bIns="45720">
            <a:spAutoFit/>
          </a:bodyPr>
          <a:lstStyle/>
          <a:p>
            <a:pPr algn="ctr"/>
            <a:r>
              <a:rPr lang="en-US" sz="5400" b="1" cap="none" spc="-250" dirty="0" smtClean="0">
                <a:ln w="22225">
                  <a:solidFill>
                    <a:schemeClr val="accent2"/>
                  </a:solidFill>
                  <a:prstDash val="solid"/>
                </a:ln>
                <a:solidFill>
                  <a:schemeClr val="accent2">
                    <a:lumMod val="40000"/>
                    <a:lumOff val="60000"/>
                  </a:schemeClr>
                </a:solidFill>
                <a:effectLst/>
              </a:rPr>
              <a:t>5.1</a:t>
            </a:r>
            <a:endParaRPr lang="en-US" sz="5400" b="1" cap="none" spc="-250" dirty="0">
              <a:ln w="22225">
                <a:solidFill>
                  <a:schemeClr val="accent2"/>
                </a:solidFill>
                <a:prstDash val="solid"/>
              </a:ln>
              <a:solidFill>
                <a:schemeClr val="accent2">
                  <a:lumMod val="40000"/>
                  <a:lumOff val="60000"/>
                </a:schemeClr>
              </a:solidFill>
              <a:effectLst/>
            </a:endParaRPr>
          </a:p>
        </p:txBody>
      </p:sp>
      <p:sp>
        <p:nvSpPr>
          <p:cNvPr id="12" name="Rectangle 11"/>
          <p:cNvSpPr/>
          <p:nvPr/>
        </p:nvSpPr>
        <p:spPr>
          <a:xfrm>
            <a:off x="955327" y="1600200"/>
            <a:ext cx="1940980" cy="523220"/>
          </a:xfrm>
          <a:prstGeom prst="rect">
            <a:avLst/>
          </a:prstGeom>
          <a:noFill/>
        </p:spPr>
        <p:txBody>
          <a:bodyPr wrap="none" lIns="91440" tIns="45720" rIns="91440" bIns="45720">
            <a:spAutoFit/>
          </a:bodyPr>
          <a:lstStyle/>
          <a:p>
            <a:pPr algn="ctr"/>
            <a:r>
              <a:rPr lang="en-US" sz="2800" b="1" cap="none" spc="0" dirty="0" smtClean="0">
                <a:ln w="12700">
                  <a:solidFill>
                    <a:srgbClr val="C00000"/>
                  </a:solidFill>
                  <a:prstDash val="solid"/>
                </a:ln>
                <a:solidFill>
                  <a:schemeClr val="accent2">
                    <a:lumMod val="60000"/>
                    <a:lumOff val="40000"/>
                  </a:schemeClr>
                </a:solidFill>
                <a:effectLst>
                  <a:innerShdw blurRad="63500" dist="50800" dir="13500000">
                    <a:prstClr val="black">
                      <a:alpha val="50000"/>
                    </a:prstClr>
                  </a:innerShdw>
                </a:effectLst>
              </a:rPr>
              <a:t>FARMERS</a:t>
            </a:r>
            <a:endParaRPr lang="en-US" sz="2800" b="1" cap="none" spc="0" dirty="0">
              <a:ln w="12700">
                <a:solidFill>
                  <a:srgbClr val="C00000"/>
                </a:solidFill>
                <a:prstDash val="solid"/>
              </a:ln>
              <a:solidFill>
                <a:schemeClr val="accent2">
                  <a:lumMod val="60000"/>
                  <a:lumOff val="40000"/>
                </a:schemeClr>
              </a:solidFill>
              <a:effectLst>
                <a:innerShdw blurRad="63500" dist="50800" dir="13500000">
                  <a:prstClr val="black">
                    <a:alpha val="50000"/>
                  </a:prstClr>
                </a:innerShdw>
              </a:effectLst>
            </a:endParaRPr>
          </a:p>
        </p:txBody>
      </p:sp>
      <p:cxnSp>
        <p:nvCxnSpPr>
          <p:cNvPr id="14" name="Straight Connector 13"/>
          <p:cNvCxnSpPr/>
          <p:nvPr/>
        </p:nvCxnSpPr>
        <p:spPr>
          <a:xfrm>
            <a:off x="3009897" y="1295400"/>
            <a:ext cx="0" cy="52578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983187" y="1295400"/>
            <a:ext cx="0" cy="48006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002452" y="1374286"/>
            <a:ext cx="838691" cy="369332"/>
          </a:xfrm>
          <a:prstGeom prst="rect">
            <a:avLst/>
          </a:prstGeom>
          <a:noFill/>
        </p:spPr>
        <p:txBody>
          <a:bodyPr wrap="none" rtlCol="0">
            <a:spAutoFit/>
          </a:bodyPr>
          <a:lstStyle/>
          <a:p>
            <a:r>
              <a:rPr lang="en-US" dirty="0" smtClean="0">
                <a:latin typeface="Arial Unicode MS" panose="020B0604020202020204" pitchFamily="34" charset="-128"/>
                <a:ea typeface="Arial Unicode MS" panose="020B0604020202020204" pitchFamily="34" charset="-128"/>
                <a:cs typeface="Arial Unicode MS" panose="020B0604020202020204" pitchFamily="34" charset="-128"/>
              </a:rPr>
              <a:t>million</a:t>
            </a:r>
            <a:endParaRPr lang="en-US"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7" name="TextBox 16"/>
          <p:cNvSpPr txBox="1"/>
          <p:nvPr/>
        </p:nvSpPr>
        <p:spPr>
          <a:xfrm>
            <a:off x="396819" y="2087406"/>
            <a:ext cx="2173993" cy="307777"/>
          </a:xfrm>
          <a:prstGeom prst="rect">
            <a:avLst/>
          </a:prstGeom>
          <a:noFill/>
        </p:spPr>
        <p:txBody>
          <a:bodyPr wrap="none" rtlCol="0">
            <a:spAutoFit/>
          </a:bodyPr>
          <a:lstStyle/>
          <a:p>
            <a:r>
              <a:rPr lang="en-US" sz="1400" dirty="0" smtClean="0">
                <a:solidFill>
                  <a:schemeClr val="bg1">
                    <a:lumMod val="50000"/>
                  </a:schemeClr>
                </a:solidFill>
              </a:rPr>
              <a:t>(1.13 million households)</a:t>
            </a:r>
            <a:endParaRPr lang="en-US" sz="1400" dirty="0">
              <a:solidFill>
                <a:schemeClr val="bg1">
                  <a:lumMod val="50000"/>
                </a:schemeClr>
              </a:solidFill>
            </a:endParaRPr>
          </a:p>
        </p:txBody>
      </p:sp>
      <p:sp>
        <p:nvSpPr>
          <p:cNvPr id="18" name="TextBox 17"/>
          <p:cNvSpPr txBox="1"/>
          <p:nvPr/>
        </p:nvSpPr>
        <p:spPr>
          <a:xfrm>
            <a:off x="1327160" y="2502687"/>
            <a:ext cx="1172116" cy="646331"/>
          </a:xfrm>
          <a:prstGeom prst="rect">
            <a:avLst/>
          </a:prstGeom>
          <a:noFill/>
        </p:spPr>
        <p:txBody>
          <a:bodyPr wrap="none" rtlCol="0">
            <a:spAutoFit/>
          </a:bodyPr>
          <a:lstStyle/>
          <a:p>
            <a:r>
              <a:rPr lang="en-US" dirty="0" smtClean="0">
                <a:latin typeface="Arial Unicode MS" panose="020B0604020202020204" pitchFamily="34" charset="-128"/>
                <a:ea typeface="Arial Unicode MS" panose="020B0604020202020204" pitchFamily="34" charset="-128"/>
                <a:cs typeface="Arial Unicode MS" panose="020B0604020202020204" pitchFamily="34" charset="-128"/>
              </a:rPr>
              <a:t>Efficiently</a:t>
            </a:r>
          </a:p>
          <a:p>
            <a:r>
              <a:rPr lang="en-US" dirty="0" smtClean="0">
                <a:latin typeface="Arial Unicode MS" panose="020B0604020202020204" pitchFamily="34" charset="-128"/>
                <a:ea typeface="Arial Unicode MS" panose="020B0604020202020204" pitchFamily="34" charset="-128"/>
                <a:cs typeface="Arial Unicode MS" panose="020B0604020202020204" pitchFamily="34" charset="-128"/>
              </a:rPr>
              <a:t>using </a:t>
            </a:r>
            <a:endParaRPr lang="en-US"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19" name="Picture 18"/>
          <p:cNvPicPr>
            <a:picLocks noChangeAspect="1"/>
          </p:cNvPicPr>
          <p:nvPr/>
        </p:nvPicPr>
        <p:blipFill>
          <a:blip r:embed="rId3" cstate="email">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65092" y="2538600"/>
            <a:ext cx="971550" cy="1005840"/>
          </a:xfrm>
          <a:prstGeom prst="rect">
            <a:avLst/>
          </a:prstGeom>
        </p:spPr>
      </p:pic>
      <p:sp>
        <p:nvSpPr>
          <p:cNvPr id="20" name="Rectangle 19"/>
          <p:cNvSpPr/>
          <p:nvPr/>
        </p:nvSpPr>
        <p:spPr>
          <a:xfrm>
            <a:off x="1317827" y="3065931"/>
            <a:ext cx="1500732" cy="523220"/>
          </a:xfrm>
          <a:prstGeom prst="rect">
            <a:avLst/>
          </a:prstGeom>
          <a:noFill/>
        </p:spPr>
        <p:txBody>
          <a:bodyPr wrap="none" lIns="91440" tIns="45720" rIns="91440" bIns="45720">
            <a:spAutoFit/>
          </a:bodyPr>
          <a:lstStyle/>
          <a:p>
            <a:pPr algn="ctr"/>
            <a:r>
              <a:rPr lang="en-US" sz="2800" b="1" cap="none" spc="0" dirty="0" smtClean="0">
                <a:ln w="12700">
                  <a:solidFill>
                    <a:schemeClr val="bg2">
                      <a:lumMod val="25000"/>
                    </a:schemeClr>
                  </a:solidFill>
                  <a:prstDash val="solid"/>
                </a:ln>
                <a:solidFill>
                  <a:srgbClr val="A8A69C"/>
                </a:solidFill>
                <a:effectLst>
                  <a:innerShdw blurRad="63500" dist="50800" dir="13500000">
                    <a:prstClr val="black">
                      <a:alpha val="50000"/>
                    </a:prstClr>
                  </a:innerShdw>
                </a:effectLst>
              </a:rPr>
              <a:t>INPUTS</a:t>
            </a:r>
            <a:endParaRPr lang="en-US" sz="2800" b="1" cap="none" spc="0" dirty="0">
              <a:ln w="12700">
                <a:solidFill>
                  <a:schemeClr val="bg2">
                    <a:lumMod val="25000"/>
                  </a:schemeClr>
                </a:solidFill>
                <a:prstDash val="solid"/>
              </a:ln>
              <a:solidFill>
                <a:srgbClr val="A8A69C"/>
              </a:solidFill>
              <a:effectLst>
                <a:innerShdw blurRad="63500" dist="50800" dir="13500000">
                  <a:prstClr val="black">
                    <a:alpha val="50000"/>
                  </a:prstClr>
                </a:innerShdw>
              </a:effectLst>
            </a:endParaRPr>
          </a:p>
        </p:txBody>
      </p:sp>
      <p:sp>
        <p:nvSpPr>
          <p:cNvPr id="21" name="TextBox 20"/>
          <p:cNvSpPr txBox="1"/>
          <p:nvPr/>
        </p:nvSpPr>
        <p:spPr>
          <a:xfrm>
            <a:off x="476397" y="3641973"/>
            <a:ext cx="2082621" cy="369332"/>
          </a:xfrm>
          <a:prstGeom prst="rect">
            <a:avLst/>
          </a:prstGeom>
          <a:noFill/>
        </p:spPr>
        <p:txBody>
          <a:bodyPr wrap="none" rtlCol="0">
            <a:spAutoFit/>
          </a:bodyPr>
          <a:lstStyle/>
          <a:p>
            <a:r>
              <a:rPr lang="en-US" dirty="0">
                <a:solidFill>
                  <a:schemeClr val="bg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through optimized </a:t>
            </a:r>
          </a:p>
        </p:txBody>
      </p:sp>
      <p:sp>
        <p:nvSpPr>
          <p:cNvPr id="24" name="Rectangle 23"/>
          <p:cNvSpPr/>
          <p:nvPr/>
        </p:nvSpPr>
        <p:spPr>
          <a:xfrm>
            <a:off x="292564" y="3975290"/>
            <a:ext cx="2450286" cy="954107"/>
          </a:xfrm>
          <a:prstGeom prst="rect">
            <a:avLst/>
          </a:prstGeom>
          <a:noFill/>
        </p:spPr>
        <p:txBody>
          <a:bodyPr wrap="none" lIns="91440" tIns="45720" rIns="91440" bIns="45720">
            <a:spAutoFit/>
          </a:bodyPr>
          <a:lstStyle/>
          <a:p>
            <a:pPr algn="ctr"/>
            <a:r>
              <a:rPr lang="en-US" sz="2800" b="1" cap="none" spc="0" dirty="0" smtClean="0">
                <a:ln w="12700">
                  <a:solidFill>
                    <a:schemeClr val="accent3">
                      <a:lumMod val="50000"/>
                    </a:schemeClr>
                  </a:solidFill>
                  <a:prstDash val="solid"/>
                </a:ln>
                <a:solidFill>
                  <a:srgbClr val="92D050"/>
                </a:solidFill>
                <a:effectLst>
                  <a:innerShdw blurRad="63500" dist="50800" dir="13500000">
                    <a:prstClr val="black">
                      <a:alpha val="50000"/>
                    </a:prstClr>
                  </a:innerShdw>
                </a:effectLst>
              </a:rPr>
              <a:t>FEEDING</a:t>
            </a:r>
          </a:p>
          <a:p>
            <a:pPr algn="ctr"/>
            <a:r>
              <a:rPr lang="en-US" sz="2800" b="1" dirty="0" smtClean="0">
                <a:ln w="12700">
                  <a:solidFill>
                    <a:schemeClr val="accent3">
                      <a:lumMod val="50000"/>
                    </a:schemeClr>
                  </a:solidFill>
                  <a:prstDash val="solid"/>
                </a:ln>
                <a:solidFill>
                  <a:srgbClr val="92D050"/>
                </a:solidFill>
                <a:effectLst>
                  <a:innerShdw blurRad="63500" dist="50800" dir="13500000">
                    <a:prstClr val="black">
                      <a:alpha val="50000"/>
                    </a:prstClr>
                  </a:innerShdw>
                </a:effectLst>
              </a:rPr>
              <a:t>STRATEGIES</a:t>
            </a:r>
            <a:endParaRPr lang="en-US" sz="2800" b="1" cap="none" spc="0" dirty="0">
              <a:ln w="12700">
                <a:solidFill>
                  <a:schemeClr val="accent3">
                    <a:lumMod val="50000"/>
                  </a:schemeClr>
                </a:solidFill>
                <a:prstDash val="solid"/>
              </a:ln>
              <a:solidFill>
                <a:srgbClr val="92D050"/>
              </a:solidFill>
              <a:effectLst>
                <a:innerShdw blurRad="63500" dist="50800" dir="13500000">
                  <a:prstClr val="black">
                    <a:alpha val="50000"/>
                  </a:prstClr>
                </a:innerShdw>
              </a:effectLst>
            </a:endParaRPr>
          </a:p>
        </p:txBody>
      </p:sp>
      <p:pic>
        <p:nvPicPr>
          <p:cNvPr id="25" name="Picture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3043" y="4958852"/>
            <a:ext cx="2489328" cy="381020"/>
          </a:xfrm>
          <a:prstGeom prst="rect">
            <a:avLst/>
          </a:prstGeom>
        </p:spPr>
      </p:pic>
      <p:sp>
        <p:nvSpPr>
          <p:cNvPr id="26" name="TextBox 25"/>
          <p:cNvSpPr txBox="1"/>
          <p:nvPr/>
        </p:nvSpPr>
        <p:spPr>
          <a:xfrm>
            <a:off x="333500" y="5406501"/>
            <a:ext cx="2300630" cy="646331"/>
          </a:xfrm>
          <a:prstGeom prst="rect">
            <a:avLst/>
          </a:prstGeom>
          <a:noFill/>
        </p:spPr>
        <p:txBody>
          <a:bodyPr wrap="none" rtlCol="0">
            <a:spAutoFit/>
          </a:bodyPr>
          <a:lstStyle/>
          <a:p>
            <a:pPr algn="ctr"/>
            <a:r>
              <a:rPr lang="en-US" dirty="0"/>
              <a:t>including rations </a:t>
            </a:r>
            <a:r>
              <a:rPr lang="en-US" dirty="0" smtClean="0"/>
              <a:t>and</a:t>
            </a:r>
          </a:p>
          <a:p>
            <a:pPr algn="ctr"/>
            <a:r>
              <a:rPr lang="en-US" dirty="0" smtClean="0"/>
              <a:t>processing </a:t>
            </a:r>
            <a:r>
              <a:rPr lang="en-US" dirty="0"/>
              <a:t>across </a:t>
            </a:r>
          </a:p>
        </p:txBody>
      </p:sp>
      <p:sp>
        <p:nvSpPr>
          <p:cNvPr id="27" name="Rectangle 26"/>
          <p:cNvSpPr/>
          <p:nvPr/>
        </p:nvSpPr>
        <p:spPr>
          <a:xfrm>
            <a:off x="95320" y="5980286"/>
            <a:ext cx="717761" cy="769441"/>
          </a:xfrm>
          <a:prstGeom prst="rect">
            <a:avLst/>
          </a:prstGeom>
          <a:noFill/>
        </p:spPr>
        <p:txBody>
          <a:bodyPr wrap="none" lIns="91440" tIns="45720" rIns="91440" bIns="45720">
            <a:spAutoFit/>
          </a:bodyPr>
          <a:lstStyle/>
          <a:p>
            <a:pPr algn="ctr"/>
            <a:r>
              <a:rPr lang="en-US" sz="4400" b="1" cap="none" spc="-250" dirty="0" smtClean="0">
                <a:ln w="22225">
                  <a:solidFill>
                    <a:schemeClr val="accent2">
                      <a:lumMod val="75000"/>
                    </a:schemeClr>
                  </a:solidFill>
                  <a:prstDash val="solid"/>
                </a:ln>
                <a:solidFill>
                  <a:schemeClr val="accent2">
                    <a:lumMod val="40000"/>
                    <a:lumOff val="60000"/>
                  </a:schemeClr>
                </a:solidFill>
                <a:effectLst/>
              </a:rPr>
              <a:t>11</a:t>
            </a:r>
            <a:endParaRPr lang="en-US" sz="4400" b="1" cap="none" spc="-250" dirty="0">
              <a:ln w="22225">
                <a:solidFill>
                  <a:schemeClr val="accent2">
                    <a:lumMod val="75000"/>
                  </a:schemeClr>
                </a:solidFill>
                <a:prstDash val="solid"/>
              </a:ln>
              <a:solidFill>
                <a:schemeClr val="accent2">
                  <a:lumMod val="40000"/>
                  <a:lumOff val="60000"/>
                </a:schemeClr>
              </a:solidFill>
              <a:effectLst/>
            </a:endParaRPr>
          </a:p>
        </p:txBody>
      </p:sp>
      <p:sp>
        <p:nvSpPr>
          <p:cNvPr id="28" name="Rectangle 27"/>
          <p:cNvSpPr/>
          <p:nvPr/>
        </p:nvSpPr>
        <p:spPr>
          <a:xfrm>
            <a:off x="698828" y="6127647"/>
            <a:ext cx="1997662" cy="461665"/>
          </a:xfrm>
          <a:prstGeom prst="rect">
            <a:avLst/>
          </a:prstGeom>
          <a:noFill/>
        </p:spPr>
        <p:txBody>
          <a:bodyPr wrap="none" lIns="91440" tIns="45720" rIns="91440" bIns="45720">
            <a:spAutoFit/>
          </a:bodyPr>
          <a:lstStyle/>
          <a:p>
            <a:pPr algn="ctr"/>
            <a:r>
              <a:rPr lang="en-US" sz="2400" b="1" dirty="0" smtClean="0">
                <a:ln w="12700">
                  <a:solidFill>
                    <a:schemeClr val="accent2">
                      <a:lumMod val="75000"/>
                    </a:schemeClr>
                  </a:solidFill>
                  <a:prstDash val="solid"/>
                </a:ln>
                <a:solidFill>
                  <a:schemeClr val="accent2">
                    <a:lumMod val="40000"/>
                    <a:lumOff val="60000"/>
                  </a:schemeClr>
                </a:solidFill>
                <a:effectLst>
                  <a:innerShdw blurRad="63500" dist="50800" dir="13500000">
                    <a:prstClr val="black">
                      <a:alpha val="50000"/>
                    </a:prstClr>
                  </a:innerShdw>
                </a:effectLst>
              </a:rPr>
              <a:t>COUNTRIES</a:t>
            </a:r>
            <a:endParaRPr lang="en-US" sz="2400" b="1" cap="none" spc="0" dirty="0">
              <a:ln w="12700">
                <a:solidFill>
                  <a:schemeClr val="accent2">
                    <a:lumMod val="75000"/>
                  </a:schemeClr>
                </a:solidFill>
                <a:prstDash val="solid"/>
              </a:ln>
              <a:solidFill>
                <a:schemeClr val="accent2">
                  <a:lumMod val="40000"/>
                  <a:lumOff val="60000"/>
                </a:schemeClr>
              </a:solidFill>
              <a:effectLst>
                <a:innerShdw blurRad="63500" dist="50800" dir="13500000">
                  <a:prstClr val="black">
                    <a:alpha val="50000"/>
                  </a:prstClr>
                </a:innerShdw>
              </a:effectLst>
            </a:endParaRPr>
          </a:p>
        </p:txBody>
      </p:sp>
      <p:sp>
        <p:nvSpPr>
          <p:cNvPr id="30" name="Rectangle 29"/>
          <p:cNvSpPr/>
          <p:nvPr/>
        </p:nvSpPr>
        <p:spPr>
          <a:xfrm>
            <a:off x="3025440" y="1245939"/>
            <a:ext cx="1050288" cy="923330"/>
          </a:xfrm>
          <a:prstGeom prst="rect">
            <a:avLst/>
          </a:prstGeom>
          <a:noFill/>
        </p:spPr>
        <p:txBody>
          <a:bodyPr wrap="none" lIns="91440" tIns="45720" rIns="91440" bIns="45720">
            <a:spAutoFit/>
          </a:bodyPr>
          <a:lstStyle/>
          <a:p>
            <a:pPr algn="ctr"/>
            <a:r>
              <a:rPr lang="en-US" sz="5400" b="1" cap="none" spc="-250" dirty="0" smtClean="0">
                <a:ln w="22225">
                  <a:solidFill>
                    <a:schemeClr val="accent2"/>
                  </a:solidFill>
                  <a:prstDash val="solid"/>
                </a:ln>
                <a:solidFill>
                  <a:schemeClr val="accent2">
                    <a:lumMod val="40000"/>
                    <a:lumOff val="60000"/>
                  </a:schemeClr>
                </a:solidFill>
                <a:effectLst/>
              </a:rPr>
              <a:t>5.4</a:t>
            </a:r>
            <a:endParaRPr lang="en-US" sz="5400" b="1" cap="none" spc="-250" dirty="0">
              <a:ln w="22225">
                <a:solidFill>
                  <a:schemeClr val="accent2"/>
                </a:solidFill>
                <a:prstDash val="solid"/>
              </a:ln>
              <a:solidFill>
                <a:schemeClr val="accent2">
                  <a:lumMod val="40000"/>
                  <a:lumOff val="60000"/>
                </a:schemeClr>
              </a:solidFill>
              <a:effectLst/>
            </a:endParaRPr>
          </a:p>
        </p:txBody>
      </p:sp>
      <p:sp>
        <p:nvSpPr>
          <p:cNvPr id="31" name="Rectangle 30"/>
          <p:cNvSpPr/>
          <p:nvPr/>
        </p:nvSpPr>
        <p:spPr>
          <a:xfrm>
            <a:off x="4002620" y="1564186"/>
            <a:ext cx="1940980" cy="523220"/>
          </a:xfrm>
          <a:prstGeom prst="rect">
            <a:avLst/>
          </a:prstGeom>
          <a:noFill/>
        </p:spPr>
        <p:txBody>
          <a:bodyPr wrap="none" lIns="91440" tIns="45720" rIns="91440" bIns="45720">
            <a:spAutoFit/>
          </a:bodyPr>
          <a:lstStyle/>
          <a:p>
            <a:pPr algn="ctr"/>
            <a:r>
              <a:rPr lang="en-US" sz="2800" b="1" cap="none" spc="0" dirty="0" smtClean="0">
                <a:ln w="12700">
                  <a:solidFill>
                    <a:srgbClr val="C00000"/>
                  </a:solidFill>
                  <a:prstDash val="solid"/>
                </a:ln>
                <a:solidFill>
                  <a:schemeClr val="accent2">
                    <a:lumMod val="60000"/>
                    <a:lumOff val="40000"/>
                  </a:schemeClr>
                </a:solidFill>
                <a:effectLst>
                  <a:innerShdw blurRad="63500" dist="50800" dir="13500000">
                    <a:prstClr val="black">
                      <a:alpha val="50000"/>
                    </a:prstClr>
                  </a:innerShdw>
                </a:effectLst>
              </a:rPr>
              <a:t>FARMERS</a:t>
            </a:r>
            <a:endParaRPr lang="en-US" sz="2800" b="1" cap="none" spc="0" dirty="0">
              <a:ln w="12700">
                <a:solidFill>
                  <a:srgbClr val="C00000"/>
                </a:solidFill>
                <a:prstDash val="solid"/>
              </a:ln>
              <a:solidFill>
                <a:schemeClr val="accent2">
                  <a:lumMod val="60000"/>
                  <a:lumOff val="40000"/>
                </a:schemeClr>
              </a:solidFill>
              <a:effectLst>
                <a:innerShdw blurRad="63500" dist="50800" dir="13500000">
                  <a:prstClr val="black">
                    <a:alpha val="50000"/>
                  </a:prstClr>
                </a:innerShdw>
              </a:effectLst>
            </a:endParaRPr>
          </a:p>
        </p:txBody>
      </p:sp>
      <p:sp>
        <p:nvSpPr>
          <p:cNvPr id="32" name="TextBox 31"/>
          <p:cNvSpPr txBox="1"/>
          <p:nvPr/>
        </p:nvSpPr>
        <p:spPr>
          <a:xfrm>
            <a:off x="3951692" y="1338272"/>
            <a:ext cx="838691" cy="369332"/>
          </a:xfrm>
          <a:prstGeom prst="rect">
            <a:avLst/>
          </a:prstGeom>
          <a:noFill/>
        </p:spPr>
        <p:txBody>
          <a:bodyPr wrap="none" rtlCol="0">
            <a:spAutoFit/>
          </a:bodyPr>
          <a:lstStyle/>
          <a:p>
            <a:r>
              <a:rPr lang="en-US" dirty="0" smtClean="0">
                <a:latin typeface="Arial Unicode MS" panose="020B0604020202020204" pitchFamily="34" charset="-128"/>
                <a:ea typeface="Arial Unicode MS" panose="020B0604020202020204" pitchFamily="34" charset="-128"/>
                <a:cs typeface="Arial Unicode MS" panose="020B0604020202020204" pitchFamily="34" charset="-128"/>
              </a:rPr>
              <a:t>million</a:t>
            </a:r>
            <a:endParaRPr lang="en-US"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3" name="TextBox 32"/>
          <p:cNvSpPr txBox="1"/>
          <p:nvPr/>
        </p:nvSpPr>
        <p:spPr>
          <a:xfrm>
            <a:off x="3422259" y="2051392"/>
            <a:ext cx="2173993" cy="307777"/>
          </a:xfrm>
          <a:prstGeom prst="rect">
            <a:avLst/>
          </a:prstGeom>
          <a:noFill/>
        </p:spPr>
        <p:txBody>
          <a:bodyPr wrap="none" rtlCol="0">
            <a:spAutoFit/>
          </a:bodyPr>
          <a:lstStyle/>
          <a:p>
            <a:r>
              <a:rPr lang="en-US" sz="1400" dirty="0" smtClean="0">
                <a:solidFill>
                  <a:schemeClr val="bg1">
                    <a:lumMod val="50000"/>
                  </a:schemeClr>
                </a:solidFill>
              </a:rPr>
              <a:t>(1.18 million households)</a:t>
            </a:r>
            <a:endParaRPr lang="en-US" sz="1400" dirty="0">
              <a:solidFill>
                <a:schemeClr val="bg1">
                  <a:lumMod val="50000"/>
                </a:schemeClr>
              </a:solidFill>
            </a:endParaRPr>
          </a:p>
        </p:txBody>
      </p:sp>
      <p:sp>
        <p:nvSpPr>
          <p:cNvPr id="34" name="Rectangle 33"/>
          <p:cNvSpPr/>
          <p:nvPr/>
        </p:nvSpPr>
        <p:spPr>
          <a:xfrm>
            <a:off x="8296990" y="3843600"/>
            <a:ext cx="798104" cy="584775"/>
          </a:xfrm>
          <a:prstGeom prst="rect">
            <a:avLst/>
          </a:prstGeom>
          <a:noFill/>
        </p:spPr>
        <p:txBody>
          <a:bodyPr wrap="none" lIns="91440" tIns="45720" rIns="91440" bIns="45720">
            <a:spAutoFit/>
          </a:bodyPr>
          <a:lstStyle/>
          <a:p>
            <a:pPr algn="ctr"/>
            <a:r>
              <a:rPr lang="en-US" sz="3200" b="1" cap="none" spc="-250" dirty="0" smtClean="0">
                <a:ln w="22225">
                  <a:solidFill>
                    <a:schemeClr val="accent2"/>
                  </a:solidFill>
                  <a:prstDash val="solid"/>
                </a:ln>
                <a:solidFill>
                  <a:schemeClr val="accent2">
                    <a:lumMod val="40000"/>
                    <a:lumOff val="60000"/>
                  </a:schemeClr>
                </a:solidFill>
                <a:effectLst/>
              </a:rPr>
              <a:t>10</a:t>
            </a:r>
            <a:r>
              <a:rPr lang="en-US" sz="3200" b="1" cap="none" spc="-250" baseline="30000" dirty="0" smtClean="0">
                <a:ln w="22225">
                  <a:solidFill>
                    <a:schemeClr val="accent2"/>
                  </a:solidFill>
                  <a:prstDash val="solid"/>
                </a:ln>
                <a:solidFill>
                  <a:schemeClr val="accent2">
                    <a:lumMod val="40000"/>
                    <a:lumOff val="60000"/>
                  </a:schemeClr>
                </a:solidFill>
                <a:effectLst/>
              </a:rPr>
              <a:t>%</a:t>
            </a:r>
            <a:endParaRPr lang="en-US" sz="3200" b="1" cap="none" spc="-250" baseline="30000" dirty="0">
              <a:ln w="22225">
                <a:solidFill>
                  <a:schemeClr val="accent2"/>
                </a:solidFill>
                <a:prstDash val="solid"/>
              </a:ln>
              <a:solidFill>
                <a:schemeClr val="accent2">
                  <a:lumMod val="40000"/>
                  <a:lumOff val="60000"/>
                </a:schemeClr>
              </a:solidFill>
              <a:effectLst/>
            </a:endParaRPr>
          </a:p>
        </p:txBody>
      </p:sp>
      <p:pic>
        <p:nvPicPr>
          <p:cNvPr id="35" name="Picture 3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201216" y="2907816"/>
            <a:ext cx="1148577" cy="482403"/>
          </a:xfrm>
          <a:prstGeom prst="rect">
            <a:avLst/>
          </a:prstGeom>
        </p:spPr>
      </p:pic>
      <p:sp>
        <p:nvSpPr>
          <p:cNvPr id="36" name="TextBox 35"/>
          <p:cNvSpPr txBox="1"/>
          <p:nvPr/>
        </p:nvSpPr>
        <p:spPr>
          <a:xfrm>
            <a:off x="3216778" y="2569695"/>
            <a:ext cx="1043876" cy="369332"/>
          </a:xfrm>
          <a:prstGeom prst="rect">
            <a:avLst/>
          </a:prstGeom>
          <a:noFill/>
        </p:spPr>
        <p:txBody>
          <a:bodyPr wrap="none" rtlCol="0">
            <a:spAutoFit/>
          </a:bodyPr>
          <a:lstStyle/>
          <a:p>
            <a:r>
              <a:rPr lang="en-US" dirty="0" smtClean="0">
                <a:latin typeface="Arial Unicode MS" panose="020B0604020202020204" pitchFamily="34" charset="-128"/>
                <a:ea typeface="Arial Unicode MS" panose="020B0604020202020204" pitchFamily="34" charset="-128"/>
                <a:cs typeface="Arial Unicode MS" panose="020B0604020202020204" pitchFamily="34" charset="-128"/>
              </a:rPr>
              <a:t>realizing</a:t>
            </a:r>
            <a:endParaRPr lang="en-US"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7" name="TextBox 36"/>
          <p:cNvSpPr txBox="1"/>
          <p:nvPr/>
        </p:nvSpPr>
        <p:spPr>
          <a:xfrm>
            <a:off x="3849429" y="3277148"/>
            <a:ext cx="2066591" cy="523220"/>
          </a:xfrm>
          <a:prstGeom prst="rect">
            <a:avLst/>
          </a:prstGeom>
          <a:noFill/>
        </p:spPr>
        <p:txBody>
          <a:bodyPr wrap="none" rtlCol="0">
            <a:spAutoFit/>
          </a:bodyPr>
          <a:lstStyle/>
          <a:p>
            <a:pPr algn="r"/>
            <a:r>
              <a:rPr lang="en-US" sz="1400" dirty="0" smtClean="0">
                <a:latin typeface="Arial Unicode MS" panose="020B0604020202020204" pitchFamily="34" charset="-128"/>
                <a:ea typeface="Arial Unicode MS" panose="020B0604020202020204" pitchFamily="34" charset="-128"/>
                <a:cs typeface="Arial Unicode MS" panose="020B0604020202020204" pitchFamily="34" charset="-128"/>
              </a:rPr>
              <a:t>Increase, on average</a:t>
            </a:r>
          </a:p>
          <a:p>
            <a:pPr algn="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in livestock productivity </a:t>
            </a:r>
          </a:p>
        </p:txBody>
      </p:sp>
      <p:pic>
        <p:nvPicPr>
          <p:cNvPr id="3" name="Picture 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066378" y="4263538"/>
            <a:ext cx="1194276" cy="1039844"/>
          </a:xfrm>
          <a:prstGeom prst="rect">
            <a:avLst/>
          </a:prstGeom>
        </p:spPr>
      </p:pic>
      <p:sp>
        <p:nvSpPr>
          <p:cNvPr id="38" name="TextBox 37"/>
          <p:cNvSpPr txBox="1"/>
          <p:nvPr/>
        </p:nvSpPr>
        <p:spPr>
          <a:xfrm>
            <a:off x="3144232" y="3871841"/>
            <a:ext cx="2741456" cy="338554"/>
          </a:xfrm>
          <a:prstGeom prst="rect">
            <a:avLst/>
          </a:prstGeom>
          <a:noFill/>
        </p:spPr>
        <p:txBody>
          <a:bodyPr wrap="none" rtlCol="0">
            <a:spAutoFit/>
          </a:bodyPr>
          <a:lstStyle/>
          <a:p>
            <a:r>
              <a:rPr lang="en-US" sz="1600" dirty="0">
                <a:solidFill>
                  <a:schemeClr val="bg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through the use </a:t>
            </a:r>
            <a:r>
              <a:rPr lang="en-US" sz="1600" dirty="0" smtClean="0">
                <a:solidFill>
                  <a:schemeClr val="bg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of improved</a:t>
            </a:r>
            <a:endParaRPr lang="en-US" sz="1600" dirty="0">
              <a:solidFill>
                <a:schemeClr val="bg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9" name="Rectangle 38"/>
          <p:cNvSpPr/>
          <p:nvPr/>
        </p:nvSpPr>
        <p:spPr>
          <a:xfrm>
            <a:off x="4105485" y="4328141"/>
            <a:ext cx="1807097" cy="1015663"/>
          </a:xfrm>
          <a:prstGeom prst="rect">
            <a:avLst/>
          </a:prstGeom>
          <a:noFill/>
        </p:spPr>
        <p:txBody>
          <a:bodyPr wrap="none" lIns="91440" tIns="45720" rIns="91440" bIns="45720">
            <a:spAutoFit/>
          </a:bodyPr>
          <a:lstStyle/>
          <a:p>
            <a:pPr algn="r"/>
            <a:r>
              <a:rPr lang="en-US" sz="2000" b="1" cap="none" spc="0" dirty="0" smtClean="0">
                <a:ln w="12700">
                  <a:solidFill>
                    <a:schemeClr val="accent3">
                      <a:lumMod val="50000"/>
                    </a:schemeClr>
                  </a:solidFill>
                  <a:prstDash val="solid"/>
                </a:ln>
                <a:solidFill>
                  <a:srgbClr val="92D050"/>
                </a:solidFill>
                <a:effectLst>
                  <a:innerShdw blurRad="63500" dist="50800" dir="13500000">
                    <a:prstClr val="black">
                      <a:alpha val="50000"/>
                    </a:prstClr>
                  </a:innerShdw>
                </a:effectLst>
              </a:rPr>
              <a:t>FEEDING</a:t>
            </a:r>
          </a:p>
          <a:p>
            <a:pPr algn="r"/>
            <a:r>
              <a:rPr lang="en-US" sz="2000" b="1" dirty="0" smtClean="0">
                <a:ln w="12700">
                  <a:solidFill>
                    <a:schemeClr val="accent3">
                      <a:lumMod val="50000"/>
                    </a:schemeClr>
                  </a:solidFill>
                  <a:prstDash val="solid"/>
                </a:ln>
                <a:solidFill>
                  <a:srgbClr val="92D050"/>
                </a:solidFill>
                <a:effectLst>
                  <a:innerShdw blurRad="63500" dist="50800" dir="13500000">
                    <a:prstClr val="black">
                      <a:alpha val="50000"/>
                    </a:prstClr>
                  </a:innerShdw>
                </a:effectLst>
              </a:rPr>
              <a:t>OPTIONS &amp;</a:t>
            </a:r>
            <a:endParaRPr lang="en-US" sz="2000" b="1" cap="none" spc="0" dirty="0" smtClean="0">
              <a:ln w="12700">
                <a:solidFill>
                  <a:schemeClr val="accent3">
                    <a:lumMod val="50000"/>
                  </a:schemeClr>
                </a:solidFill>
                <a:prstDash val="solid"/>
              </a:ln>
              <a:solidFill>
                <a:srgbClr val="92D050"/>
              </a:solidFill>
              <a:effectLst>
                <a:innerShdw blurRad="63500" dist="50800" dir="13500000">
                  <a:prstClr val="black">
                    <a:alpha val="50000"/>
                  </a:prstClr>
                </a:innerShdw>
              </a:effectLst>
            </a:endParaRPr>
          </a:p>
          <a:p>
            <a:pPr algn="r"/>
            <a:r>
              <a:rPr lang="en-US" sz="2000" b="1" dirty="0" smtClean="0">
                <a:ln w="12700">
                  <a:solidFill>
                    <a:schemeClr val="accent3">
                      <a:lumMod val="50000"/>
                    </a:schemeClr>
                  </a:solidFill>
                  <a:prstDash val="solid"/>
                </a:ln>
                <a:solidFill>
                  <a:srgbClr val="92D050"/>
                </a:solidFill>
                <a:effectLst>
                  <a:innerShdw blurRad="63500" dist="50800" dir="13500000">
                    <a:prstClr val="black">
                      <a:alpha val="50000"/>
                    </a:prstClr>
                  </a:innerShdw>
                </a:effectLst>
              </a:rPr>
              <a:t>STRATEGIES</a:t>
            </a:r>
            <a:endParaRPr lang="en-US" sz="2000" b="1" cap="none" spc="0" dirty="0">
              <a:ln w="12700">
                <a:solidFill>
                  <a:schemeClr val="accent3">
                    <a:lumMod val="50000"/>
                  </a:schemeClr>
                </a:solidFill>
                <a:prstDash val="solid"/>
              </a:ln>
              <a:solidFill>
                <a:srgbClr val="92D050"/>
              </a:solidFill>
              <a:effectLst>
                <a:innerShdw blurRad="63500" dist="50800" dir="13500000">
                  <a:prstClr val="black">
                    <a:alpha val="50000"/>
                  </a:prstClr>
                </a:innerShdw>
              </a:effectLst>
            </a:endParaRPr>
          </a:p>
        </p:txBody>
      </p:sp>
      <p:sp>
        <p:nvSpPr>
          <p:cNvPr id="40" name="Rectangle 39"/>
          <p:cNvSpPr/>
          <p:nvPr/>
        </p:nvSpPr>
        <p:spPr>
          <a:xfrm>
            <a:off x="3183795" y="5717806"/>
            <a:ext cx="748923" cy="769441"/>
          </a:xfrm>
          <a:prstGeom prst="rect">
            <a:avLst/>
          </a:prstGeom>
          <a:noFill/>
        </p:spPr>
        <p:txBody>
          <a:bodyPr wrap="none" lIns="91440" tIns="45720" rIns="91440" bIns="45720">
            <a:spAutoFit/>
          </a:bodyPr>
          <a:lstStyle/>
          <a:p>
            <a:pPr algn="ctr"/>
            <a:r>
              <a:rPr lang="en-US" sz="4400" b="1" cap="none" spc="-250" dirty="0" smtClean="0">
                <a:ln w="22225">
                  <a:solidFill>
                    <a:schemeClr val="accent2">
                      <a:lumMod val="75000"/>
                    </a:schemeClr>
                  </a:solidFill>
                  <a:prstDash val="solid"/>
                </a:ln>
                <a:solidFill>
                  <a:schemeClr val="accent2">
                    <a:lumMod val="40000"/>
                    <a:lumOff val="60000"/>
                  </a:schemeClr>
                </a:solidFill>
                <a:effectLst/>
              </a:rPr>
              <a:t>12</a:t>
            </a:r>
            <a:endParaRPr lang="en-US" sz="4400" b="1" cap="none" spc="-250" dirty="0">
              <a:ln w="22225">
                <a:solidFill>
                  <a:schemeClr val="accent2">
                    <a:lumMod val="75000"/>
                  </a:schemeClr>
                </a:solidFill>
                <a:prstDash val="solid"/>
              </a:ln>
              <a:solidFill>
                <a:schemeClr val="accent2">
                  <a:lumMod val="40000"/>
                  <a:lumOff val="60000"/>
                </a:schemeClr>
              </a:solidFill>
              <a:effectLst/>
            </a:endParaRPr>
          </a:p>
        </p:txBody>
      </p:sp>
      <p:sp>
        <p:nvSpPr>
          <p:cNvPr id="41" name="Rectangle 40"/>
          <p:cNvSpPr/>
          <p:nvPr/>
        </p:nvSpPr>
        <p:spPr>
          <a:xfrm>
            <a:off x="3802884" y="5865167"/>
            <a:ext cx="1997662" cy="461665"/>
          </a:xfrm>
          <a:prstGeom prst="rect">
            <a:avLst/>
          </a:prstGeom>
          <a:noFill/>
        </p:spPr>
        <p:txBody>
          <a:bodyPr wrap="none" lIns="91440" tIns="45720" rIns="91440" bIns="45720">
            <a:spAutoFit/>
          </a:bodyPr>
          <a:lstStyle/>
          <a:p>
            <a:pPr algn="ctr"/>
            <a:r>
              <a:rPr lang="en-US" sz="2400" b="1" dirty="0" smtClean="0">
                <a:ln w="12700">
                  <a:solidFill>
                    <a:schemeClr val="accent2">
                      <a:lumMod val="75000"/>
                    </a:schemeClr>
                  </a:solidFill>
                  <a:prstDash val="solid"/>
                </a:ln>
                <a:solidFill>
                  <a:schemeClr val="accent2">
                    <a:lumMod val="40000"/>
                    <a:lumOff val="60000"/>
                  </a:schemeClr>
                </a:solidFill>
                <a:effectLst>
                  <a:innerShdw blurRad="63500" dist="50800" dir="13500000">
                    <a:prstClr val="black">
                      <a:alpha val="50000"/>
                    </a:prstClr>
                  </a:innerShdw>
                </a:effectLst>
              </a:rPr>
              <a:t>COUNTRIES</a:t>
            </a:r>
            <a:endParaRPr lang="en-US" sz="2400" b="1" cap="none" spc="0" dirty="0">
              <a:ln w="12700">
                <a:solidFill>
                  <a:schemeClr val="accent2">
                    <a:lumMod val="75000"/>
                  </a:schemeClr>
                </a:solidFill>
                <a:prstDash val="solid"/>
              </a:ln>
              <a:solidFill>
                <a:schemeClr val="accent2">
                  <a:lumMod val="40000"/>
                  <a:lumOff val="60000"/>
                </a:schemeClr>
              </a:solidFill>
              <a:effectLst>
                <a:innerShdw blurRad="63500" dist="50800" dir="13500000">
                  <a:prstClr val="black">
                    <a:alpha val="50000"/>
                  </a:prstClr>
                </a:innerShdw>
              </a:effectLst>
            </a:endParaRPr>
          </a:p>
        </p:txBody>
      </p:sp>
      <p:sp>
        <p:nvSpPr>
          <p:cNvPr id="42" name="TextBox 41"/>
          <p:cNvSpPr txBox="1"/>
          <p:nvPr/>
        </p:nvSpPr>
        <p:spPr>
          <a:xfrm>
            <a:off x="3400534" y="5464348"/>
            <a:ext cx="364202" cy="369332"/>
          </a:xfrm>
          <a:prstGeom prst="rect">
            <a:avLst/>
          </a:prstGeom>
          <a:noFill/>
        </p:spPr>
        <p:txBody>
          <a:bodyPr wrap="none" rtlCol="0">
            <a:spAutoFit/>
          </a:bodyPr>
          <a:lstStyle/>
          <a:p>
            <a:r>
              <a:rPr lang="en-US" dirty="0" smtClean="0">
                <a:latin typeface="Arial Unicode MS" panose="020B0604020202020204" pitchFamily="34" charset="-128"/>
                <a:ea typeface="Arial Unicode MS" panose="020B0604020202020204" pitchFamily="34" charset="-128"/>
                <a:cs typeface="Arial Unicode MS" panose="020B0604020202020204" pitchFamily="34" charset="-128"/>
              </a:rPr>
              <a:t>in</a:t>
            </a:r>
            <a:endParaRPr lang="en-US"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3" name="Rectangle 42"/>
          <p:cNvSpPr/>
          <p:nvPr/>
        </p:nvSpPr>
        <p:spPr>
          <a:xfrm>
            <a:off x="6345662" y="1281953"/>
            <a:ext cx="2258952" cy="1384995"/>
          </a:xfrm>
          <a:prstGeom prst="rect">
            <a:avLst/>
          </a:prstGeom>
          <a:noFill/>
        </p:spPr>
        <p:txBody>
          <a:bodyPr wrap="none" lIns="91440" tIns="45720" rIns="91440" bIns="45720">
            <a:spAutoFit/>
          </a:bodyPr>
          <a:lstStyle/>
          <a:p>
            <a:pPr algn="ctr"/>
            <a:r>
              <a:rPr lang="en-US" sz="2800" b="1" cap="none" spc="0" dirty="0" smtClean="0">
                <a:ln w="12700">
                  <a:solidFill>
                    <a:schemeClr val="accent3">
                      <a:lumMod val="50000"/>
                    </a:schemeClr>
                  </a:solidFill>
                  <a:prstDash val="solid"/>
                </a:ln>
                <a:solidFill>
                  <a:srgbClr val="92D050"/>
                </a:solidFill>
                <a:effectLst>
                  <a:innerShdw blurRad="63500" dist="50800" dir="13500000">
                    <a:prstClr val="black">
                      <a:alpha val="50000"/>
                    </a:prstClr>
                  </a:innerShdw>
                </a:effectLst>
              </a:rPr>
              <a:t>IMPROVED</a:t>
            </a:r>
          </a:p>
          <a:p>
            <a:pPr algn="ctr"/>
            <a:r>
              <a:rPr lang="en-US" sz="2800" b="1" cap="none" spc="0" dirty="0" smtClean="0">
                <a:ln w="12700">
                  <a:solidFill>
                    <a:schemeClr val="accent3">
                      <a:lumMod val="50000"/>
                    </a:schemeClr>
                  </a:solidFill>
                  <a:prstDash val="solid"/>
                </a:ln>
                <a:solidFill>
                  <a:srgbClr val="92D050"/>
                </a:solidFill>
                <a:effectLst>
                  <a:innerShdw blurRad="63500" dist="50800" dir="13500000">
                    <a:prstClr val="black">
                      <a:alpha val="50000"/>
                    </a:prstClr>
                  </a:innerShdw>
                </a:effectLst>
              </a:rPr>
              <a:t>FEEDING</a:t>
            </a:r>
          </a:p>
          <a:p>
            <a:pPr algn="ctr"/>
            <a:r>
              <a:rPr lang="en-US" sz="2800" b="1" dirty="0" smtClean="0">
                <a:ln w="12700">
                  <a:solidFill>
                    <a:schemeClr val="accent3">
                      <a:lumMod val="50000"/>
                    </a:schemeClr>
                  </a:solidFill>
                  <a:prstDash val="solid"/>
                </a:ln>
                <a:solidFill>
                  <a:srgbClr val="92D050"/>
                </a:solidFill>
                <a:effectLst>
                  <a:innerShdw blurRad="63500" dist="50800" dir="13500000">
                    <a:prstClr val="black">
                      <a:alpha val="50000"/>
                    </a:prstClr>
                  </a:innerShdw>
                </a:effectLst>
              </a:rPr>
              <a:t>PRACTICES</a:t>
            </a:r>
            <a:endParaRPr lang="en-US" sz="2800" b="1" cap="none" spc="0" dirty="0">
              <a:ln w="12700">
                <a:solidFill>
                  <a:schemeClr val="accent3">
                    <a:lumMod val="50000"/>
                  </a:schemeClr>
                </a:solidFill>
                <a:prstDash val="solid"/>
              </a:ln>
              <a:solidFill>
                <a:srgbClr val="92D050"/>
              </a:solidFill>
              <a:effectLst>
                <a:innerShdw blurRad="63500" dist="50800" dir="13500000">
                  <a:prstClr val="black">
                    <a:alpha val="50000"/>
                  </a:prstClr>
                </a:innerShdw>
              </a:effectLst>
            </a:endParaRPr>
          </a:p>
        </p:txBody>
      </p:sp>
      <p:pic>
        <p:nvPicPr>
          <p:cNvPr id="4"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42081" y="2956784"/>
            <a:ext cx="548640" cy="1236486"/>
          </a:xfrm>
          <a:prstGeom prst="rect">
            <a:avLst/>
          </a:prstGeom>
        </p:spPr>
      </p:pic>
      <p:sp>
        <p:nvSpPr>
          <p:cNvPr id="6" name="TextBox 5"/>
          <p:cNvSpPr txBox="1"/>
          <p:nvPr/>
        </p:nvSpPr>
        <p:spPr>
          <a:xfrm>
            <a:off x="6752177" y="2869534"/>
            <a:ext cx="1752600" cy="1477328"/>
          </a:xfrm>
          <a:prstGeom prst="rect">
            <a:avLst/>
          </a:prstGeom>
          <a:noFill/>
        </p:spPr>
        <p:txBody>
          <a:bodyPr wrap="square" rtlCol="0">
            <a:spAutoFit/>
          </a:bodyPr>
          <a:lstStyle/>
          <a:p>
            <a:r>
              <a:rPr lang="en-US" dirty="0">
                <a:solidFill>
                  <a:schemeClr val="tx1">
                    <a:lumMod val="65000"/>
                    <a:lumOff val="35000"/>
                  </a:schemeClr>
                </a:solidFill>
              </a:rPr>
              <a:t>that reduce women's </a:t>
            </a:r>
            <a:r>
              <a:rPr lang="en-US" dirty="0" err="1">
                <a:solidFill>
                  <a:schemeClr val="tx1">
                    <a:lumMod val="65000"/>
                    <a:lumOff val="35000"/>
                  </a:schemeClr>
                </a:solidFill>
              </a:rPr>
              <a:t>labour</a:t>
            </a:r>
            <a:r>
              <a:rPr lang="en-US" dirty="0">
                <a:solidFill>
                  <a:schemeClr val="tx1">
                    <a:lumMod val="65000"/>
                    <a:lumOff val="35000"/>
                  </a:schemeClr>
                </a:solidFill>
              </a:rPr>
              <a:t> and energy expenditure </a:t>
            </a:r>
            <a:r>
              <a:rPr lang="en-US" dirty="0" smtClean="0">
                <a:solidFill>
                  <a:schemeClr val="tx1">
                    <a:lumMod val="65000"/>
                    <a:lumOff val="35000"/>
                  </a:schemeClr>
                </a:solidFill>
              </a:rPr>
              <a:t>by</a:t>
            </a:r>
            <a:endParaRPr lang="en-US" dirty="0"/>
          </a:p>
        </p:txBody>
      </p:sp>
      <p:sp>
        <p:nvSpPr>
          <p:cNvPr id="44" name="Rectangle 43"/>
          <p:cNvSpPr/>
          <p:nvPr/>
        </p:nvSpPr>
        <p:spPr>
          <a:xfrm>
            <a:off x="4527772" y="2583594"/>
            <a:ext cx="1473481" cy="923330"/>
          </a:xfrm>
          <a:prstGeom prst="rect">
            <a:avLst/>
          </a:prstGeom>
          <a:noFill/>
        </p:spPr>
        <p:txBody>
          <a:bodyPr wrap="none" lIns="91440" tIns="45720" rIns="91440" bIns="45720">
            <a:spAutoFit/>
          </a:bodyPr>
          <a:lstStyle/>
          <a:p>
            <a:pPr algn="ctr"/>
            <a:r>
              <a:rPr lang="en-US" sz="5400" b="1" cap="none" spc="-250" dirty="0" smtClean="0">
                <a:ln w="22225">
                  <a:solidFill>
                    <a:schemeClr val="accent2"/>
                  </a:solidFill>
                  <a:prstDash val="solid"/>
                </a:ln>
                <a:solidFill>
                  <a:schemeClr val="accent2">
                    <a:lumMod val="40000"/>
                    <a:lumOff val="60000"/>
                  </a:schemeClr>
                </a:solidFill>
                <a:effectLst/>
              </a:rPr>
              <a:t>30%</a:t>
            </a:r>
            <a:endParaRPr lang="en-US" sz="5400" b="1" cap="none" spc="-250" dirty="0">
              <a:ln w="22225">
                <a:solidFill>
                  <a:schemeClr val="accent2"/>
                </a:solidFill>
                <a:prstDash val="solid"/>
              </a:ln>
              <a:solidFill>
                <a:schemeClr val="accent2">
                  <a:lumMod val="40000"/>
                  <a:lumOff val="60000"/>
                </a:schemeClr>
              </a:solidFill>
              <a:effectLst/>
            </a:endParaRPr>
          </a:p>
        </p:txBody>
      </p:sp>
      <p:sp>
        <p:nvSpPr>
          <p:cNvPr id="45" name="TextBox 44"/>
          <p:cNvSpPr txBox="1"/>
          <p:nvPr/>
        </p:nvSpPr>
        <p:spPr>
          <a:xfrm>
            <a:off x="6059690" y="4434781"/>
            <a:ext cx="2850460" cy="584775"/>
          </a:xfrm>
          <a:prstGeom prst="rect">
            <a:avLst/>
          </a:prstGeom>
          <a:noFill/>
        </p:spPr>
        <p:txBody>
          <a:bodyPr wrap="none" rtlCol="0">
            <a:spAutoFit/>
          </a:bodyPr>
          <a:lstStyle/>
          <a:p>
            <a:pPr algn="ctr"/>
            <a:r>
              <a:rPr lang="en-US" sz="1600" dirty="0">
                <a:solidFill>
                  <a:schemeClr val="bg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developed and </a:t>
            </a:r>
            <a:r>
              <a:rPr lang="en-US" sz="1600" dirty="0" smtClean="0">
                <a:solidFill>
                  <a:schemeClr val="bg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disseminated,</a:t>
            </a:r>
          </a:p>
          <a:p>
            <a:pPr algn="ctr"/>
            <a:r>
              <a:rPr lang="en-US" sz="1600" dirty="0" smtClean="0">
                <a:solidFill>
                  <a:schemeClr val="bg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reaching</a:t>
            </a:r>
            <a:endParaRPr lang="en-US" sz="1600" dirty="0">
              <a:solidFill>
                <a:schemeClr val="bg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9" name="Rectangle 48"/>
          <p:cNvSpPr/>
          <p:nvPr/>
        </p:nvSpPr>
        <p:spPr>
          <a:xfrm>
            <a:off x="6036103" y="5008073"/>
            <a:ext cx="1050288" cy="923330"/>
          </a:xfrm>
          <a:prstGeom prst="rect">
            <a:avLst/>
          </a:prstGeom>
          <a:noFill/>
        </p:spPr>
        <p:txBody>
          <a:bodyPr wrap="none" lIns="91440" tIns="45720" rIns="91440" bIns="45720">
            <a:spAutoFit/>
          </a:bodyPr>
          <a:lstStyle/>
          <a:p>
            <a:pPr algn="ctr"/>
            <a:r>
              <a:rPr lang="en-US" sz="5400" b="1" cap="none" spc="-250" dirty="0" smtClean="0">
                <a:ln w="22225">
                  <a:solidFill>
                    <a:srgbClr val="7030A0"/>
                  </a:solidFill>
                  <a:prstDash val="solid"/>
                </a:ln>
                <a:solidFill>
                  <a:schemeClr val="accent4">
                    <a:lumMod val="60000"/>
                    <a:lumOff val="40000"/>
                  </a:schemeClr>
                </a:solidFill>
                <a:effectLst/>
              </a:rPr>
              <a:t>1.6</a:t>
            </a:r>
            <a:endParaRPr lang="en-US" sz="5400" b="1" cap="none" spc="-250" dirty="0">
              <a:ln w="22225">
                <a:solidFill>
                  <a:srgbClr val="7030A0"/>
                </a:solidFill>
                <a:prstDash val="solid"/>
              </a:ln>
              <a:solidFill>
                <a:schemeClr val="accent4">
                  <a:lumMod val="60000"/>
                  <a:lumOff val="40000"/>
                </a:schemeClr>
              </a:solidFill>
              <a:effectLst/>
            </a:endParaRPr>
          </a:p>
        </p:txBody>
      </p:sp>
      <p:sp>
        <p:nvSpPr>
          <p:cNvPr id="50" name="Rectangle 49"/>
          <p:cNvSpPr/>
          <p:nvPr/>
        </p:nvSpPr>
        <p:spPr>
          <a:xfrm>
            <a:off x="7033690" y="5326320"/>
            <a:ext cx="1600118" cy="523220"/>
          </a:xfrm>
          <a:prstGeom prst="rect">
            <a:avLst/>
          </a:prstGeom>
          <a:noFill/>
        </p:spPr>
        <p:txBody>
          <a:bodyPr wrap="none" lIns="91440" tIns="45720" rIns="91440" bIns="45720">
            <a:spAutoFit/>
          </a:bodyPr>
          <a:lstStyle/>
          <a:p>
            <a:pPr algn="ctr"/>
            <a:r>
              <a:rPr lang="en-US" sz="2800" b="1" cap="none" spc="0" dirty="0" smtClean="0">
                <a:ln w="12700">
                  <a:solidFill>
                    <a:srgbClr val="7030A0"/>
                  </a:solidFill>
                  <a:prstDash val="solid"/>
                </a:ln>
                <a:solidFill>
                  <a:schemeClr val="accent4">
                    <a:lumMod val="60000"/>
                    <a:lumOff val="40000"/>
                  </a:schemeClr>
                </a:solidFill>
                <a:effectLst>
                  <a:innerShdw blurRad="63500" dist="50800" dir="13500000">
                    <a:prstClr val="black">
                      <a:alpha val="50000"/>
                    </a:prstClr>
                  </a:innerShdw>
                </a:effectLst>
              </a:rPr>
              <a:t>WOMEN</a:t>
            </a:r>
            <a:endParaRPr lang="en-US" sz="2800" b="1" cap="none" spc="0" dirty="0">
              <a:ln w="12700">
                <a:solidFill>
                  <a:srgbClr val="7030A0"/>
                </a:solidFill>
                <a:prstDash val="solid"/>
              </a:ln>
              <a:solidFill>
                <a:schemeClr val="accent4">
                  <a:lumMod val="60000"/>
                  <a:lumOff val="40000"/>
                </a:schemeClr>
              </a:solidFill>
              <a:effectLst>
                <a:innerShdw blurRad="63500" dist="50800" dir="13500000">
                  <a:prstClr val="black">
                    <a:alpha val="50000"/>
                  </a:prstClr>
                </a:innerShdw>
              </a:effectLst>
            </a:endParaRPr>
          </a:p>
        </p:txBody>
      </p:sp>
      <p:sp>
        <p:nvSpPr>
          <p:cNvPr id="51" name="TextBox 50"/>
          <p:cNvSpPr txBox="1"/>
          <p:nvPr/>
        </p:nvSpPr>
        <p:spPr>
          <a:xfrm>
            <a:off x="7033690" y="5100406"/>
            <a:ext cx="838691" cy="369332"/>
          </a:xfrm>
          <a:prstGeom prst="rect">
            <a:avLst/>
          </a:prstGeom>
          <a:noFill/>
        </p:spPr>
        <p:txBody>
          <a:bodyPr wrap="none" rtlCol="0">
            <a:spAutoFit/>
          </a:bodyPr>
          <a:lstStyle/>
          <a:p>
            <a:r>
              <a:rPr lang="en-US" dirty="0" smtClean="0">
                <a:latin typeface="Arial Unicode MS" panose="020B0604020202020204" pitchFamily="34" charset="-128"/>
                <a:ea typeface="Arial Unicode MS" panose="020B0604020202020204" pitchFamily="34" charset="-128"/>
                <a:cs typeface="Arial Unicode MS" panose="020B0604020202020204" pitchFamily="34" charset="-128"/>
              </a:rPr>
              <a:t>million</a:t>
            </a:r>
            <a:endParaRPr lang="en-US"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4" name="Rectangle 53"/>
          <p:cNvSpPr/>
          <p:nvPr/>
        </p:nvSpPr>
        <p:spPr>
          <a:xfrm>
            <a:off x="6070806" y="5749453"/>
            <a:ext cx="748923" cy="769441"/>
          </a:xfrm>
          <a:prstGeom prst="rect">
            <a:avLst/>
          </a:prstGeom>
          <a:noFill/>
        </p:spPr>
        <p:txBody>
          <a:bodyPr wrap="none" lIns="91440" tIns="45720" rIns="91440" bIns="45720">
            <a:spAutoFit/>
          </a:bodyPr>
          <a:lstStyle/>
          <a:p>
            <a:pPr algn="ctr"/>
            <a:r>
              <a:rPr lang="en-US" sz="4400" b="1" cap="none" spc="-250" dirty="0" smtClean="0">
                <a:ln w="22225">
                  <a:solidFill>
                    <a:schemeClr val="accent2">
                      <a:lumMod val="75000"/>
                    </a:schemeClr>
                  </a:solidFill>
                  <a:prstDash val="solid"/>
                </a:ln>
                <a:solidFill>
                  <a:schemeClr val="accent2">
                    <a:lumMod val="40000"/>
                    <a:lumOff val="60000"/>
                  </a:schemeClr>
                </a:solidFill>
                <a:effectLst/>
              </a:rPr>
              <a:t>12</a:t>
            </a:r>
            <a:endParaRPr lang="en-US" sz="4400" b="1" cap="none" spc="-250" dirty="0">
              <a:ln w="22225">
                <a:solidFill>
                  <a:schemeClr val="accent2">
                    <a:lumMod val="75000"/>
                  </a:schemeClr>
                </a:solidFill>
                <a:prstDash val="solid"/>
              </a:ln>
              <a:solidFill>
                <a:schemeClr val="accent2">
                  <a:lumMod val="40000"/>
                  <a:lumOff val="60000"/>
                </a:schemeClr>
              </a:solidFill>
              <a:effectLst/>
            </a:endParaRPr>
          </a:p>
        </p:txBody>
      </p:sp>
      <p:sp>
        <p:nvSpPr>
          <p:cNvPr id="55" name="Rectangle 54"/>
          <p:cNvSpPr/>
          <p:nvPr/>
        </p:nvSpPr>
        <p:spPr>
          <a:xfrm>
            <a:off x="6689895" y="5896814"/>
            <a:ext cx="1997662" cy="461665"/>
          </a:xfrm>
          <a:prstGeom prst="rect">
            <a:avLst/>
          </a:prstGeom>
          <a:noFill/>
        </p:spPr>
        <p:txBody>
          <a:bodyPr wrap="none" lIns="91440" tIns="45720" rIns="91440" bIns="45720">
            <a:spAutoFit/>
          </a:bodyPr>
          <a:lstStyle/>
          <a:p>
            <a:pPr algn="ctr"/>
            <a:r>
              <a:rPr lang="en-US" sz="2400" b="1" dirty="0" smtClean="0">
                <a:ln w="12700">
                  <a:solidFill>
                    <a:schemeClr val="accent2">
                      <a:lumMod val="75000"/>
                    </a:schemeClr>
                  </a:solidFill>
                  <a:prstDash val="solid"/>
                </a:ln>
                <a:solidFill>
                  <a:schemeClr val="accent2">
                    <a:lumMod val="40000"/>
                    <a:lumOff val="60000"/>
                  </a:schemeClr>
                </a:solidFill>
                <a:effectLst>
                  <a:innerShdw blurRad="63500" dist="50800" dir="13500000">
                    <a:prstClr val="black">
                      <a:alpha val="50000"/>
                    </a:prstClr>
                  </a:innerShdw>
                </a:effectLst>
              </a:rPr>
              <a:t>COUNTRIES</a:t>
            </a:r>
            <a:endParaRPr lang="en-US" sz="2400" b="1" cap="none" spc="0" dirty="0">
              <a:ln w="12700">
                <a:solidFill>
                  <a:schemeClr val="accent2">
                    <a:lumMod val="75000"/>
                  </a:schemeClr>
                </a:solidFill>
                <a:prstDash val="solid"/>
              </a:ln>
              <a:solidFill>
                <a:schemeClr val="accent2">
                  <a:lumMod val="40000"/>
                  <a:lumOff val="60000"/>
                </a:schemeClr>
              </a:solidFill>
              <a:effectLst>
                <a:innerShdw blurRad="63500" dist="50800" dir="13500000">
                  <a:prstClr val="black">
                    <a:alpha val="50000"/>
                  </a:prstClr>
                </a:innerShdw>
              </a:effectLst>
            </a:endParaRPr>
          </a:p>
        </p:txBody>
      </p:sp>
      <p:sp>
        <p:nvSpPr>
          <p:cNvPr id="56" name="TextBox 55"/>
          <p:cNvSpPr txBox="1"/>
          <p:nvPr/>
        </p:nvSpPr>
        <p:spPr>
          <a:xfrm>
            <a:off x="8504777" y="5476657"/>
            <a:ext cx="364202" cy="369332"/>
          </a:xfrm>
          <a:prstGeom prst="rect">
            <a:avLst/>
          </a:prstGeom>
          <a:noFill/>
        </p:spPr>
        <p:txBody>
          <a:bodyPr wrap="none" rtlCol="0">
            <a:spAutoFit/>
          </a:bodyPr>
          <a:lstStyle/>
          <a:p>
            <a:r>
              <a:rPr lang="en-US" dirty="0" smtClean="0">
                <a:latin typeface="Arial Unicode MS" panose="020B0604020202020204" pitchFamily="34" charset="-128"/>
                <a:ea typeface="Arial Unicode MS" panose="020B0604020202020204" pitchFamily="34" charset="-128"/>
                <a:cs typeface="Arial Unicode MS" panose="020B0604020202020204" pitchFamily="34" charset="-128"/>
              </a:rPr>
              <a:t>in</a:t>
            </a:r>
            <a:endParaRPr lang="en-US"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603146069"/>
      </p:ext>
    </p:extLst>
  </p:cSld>
  <p:clrMapOvr>
    <a:masterClrMapping/>
  </p:clrMapOvr>
  <p:transition spd="slow">
    <p:wipe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3"/>
          <p:cNvSpPr txBox="1">
            <a:spLocks/>
          </p:cNvSpPr>
          <p:nvPr/>
        </p:nvSpPr>
        <p:spPr>
          <a:xfrm>
            <a:off x="1943962" y="2438400"/>
            <a:ext cx="6666637" cy="609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a:t>Summary of progress and </a:t>
            </a:r>
            <a:r>
              <a:rPr lang="en-US" dirty="0" smtClean="0"/>
              <a:t>plans</a:t>
            </a:r>
            <a:endParaRPr lang="en-US" dirty="0"/>
          </a:p>
        </p:txBody>
      </p:sp>
      <p:sp>
        <p:nvSpPr>
          <p:cNvPr id="5" name="Rectangle 4"/>
          <p:cNvSpPr/>
          <p:nvPr/>
        </p:nvSpPr>
        <p:spPr>
          <a:xfrm>
            <a:off x="1066800" y="2286000"/>
            <a:ext cx="877163"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C.</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6" name="Straight Connector 5"/>
          <p:cNvCxnSpPr/>
          <p:nvPr/>
        </p:nvCxnSpPr>
        <p:spPr>
          <a:xfrm>
            <a:off x="0" y="3209330"/>
            <a:ext cx="4953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7395087"/>
      </p:ext>
    </p:extLst>
  </p:cSld>
  <p:clrMapOvr>
    <a:masterClrMapping/>
  </p:clrMapOvr>
  <p:transition spd="slow">
    <p:wipe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Progress update 2017</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881556292"/>
              </p:ext>
            </p:extLst>
          </p:nvPr>
        </p:nvGraphicFramePr>
        <p:xfrm>
          <a:off x="228600" y="1066800"/>
          <a:ext cx="8763000" cy="1322422"/>
        </p:xfrm>
        <a:graphic>
          <a:graphicData uri="http://schemas.openxmlformats.org/drawingml/2006/table">
            <a:tbl>
              <a:tblPr firstRow="1" firstCol="1">
                <a:tableStyleId>{793D81CF-94F2-401A-BA57-92F5A7B2D0C5}</a:tableStyleId>
              </a:tblPr>
              <a:tblGrid>
                <a:gridCol w="3519638"/>
                <a:gridCol w="3262162"/>
                <a:gridCol w="609600"/>
                <a:gridCol w="609600"/>
                <a:gridCol w="762000"/>
              </a:tblGrid>
              <a:tr h="233070">
                <a:tc>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chemeClr val="tx1">
                        <a:lumMod val="65000"/>
                        <a:lumOff val="35000"/>
                      </a:schemeClr>
                    </a:solidFill>
                  </a:tcPr>
                </a:tc>
                <a:tc>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chemeClr val="tx1">
                        <a:lumMod val="65000"/>
                        <a:lumOff val="35000"/>
                      </a:schemeClr>
                    </a:solidFill>
                  </a:tcPr>
                </a:tc>
              </a:tr>
              <a:tr h="269891">
                <a:tc rowSpan="3">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3.1.1: Refined local, national and regional feed supply and demand analysis and option tools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Feed demand scenario for specific locations</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r>
              <a:tr h="269891">
                <a:tc vMerge="1">
                  <a:txBody>
                    <a:bodyPr/>
                    <a:lstStyle/>
                    <a:p>
                      <a:endParaRPr lang="en-US"/>
                    </a:p>
                  </a:txBody>
                  <a:tcP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3 issues of the Tropical </a:t>
                      </a: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Grasslands-Forrajes </a:t>
                      </a:r>
                      <a:r>
                        <a:rPr lang="en-US" sz="8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Tropicales</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Online Journal </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published</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chemeClr val="bg1"/>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r>
              <a:tr h="269891">
                <a:tc vMerge="1">
                  <a:txBody>
                    <a:bodyPr/>
                    <a:lstStyle/>
                    <a:p>
                      <a:endParaRPr lang="en-US"/>
                    </a:p>
                  </a:txBody>
                  <a:tcPr/>
                </a:tc>
                <a:tc>
                  <a:txBody>
                    <a:bodyPr/>
                    <a:lstStyle/>
                    <a:p>
                      <a:pPr algn="l" fontAlgn="t"/>
                      <a:r>
                        <a:rPr lang="en-US" sz="8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 Contribution to legume CHOICE tool documented</a:t>
                      </a:r>
                      <a:endPar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c>
                  <a:txBody>
                    <a:bodyPr/>
                    <a:lstStyle/>
                    <a:p>
                      <a:pPr algn="ctr" fontAlgn="b"/>
                      <a:r>
                        <a:rPr lang="en-US" sz="8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r>
              <a:tr h="279679">
                <a:tc>
                  <a:txBody>
                    <a:bodyPr/>
                    <a:lstStyle/>
                    <a:p>
                      <a:pPr algn="l" fontAlgn="b"/>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3.1.2: </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Knowledge updating: New equations for stationary and mobile NIRS integrated into platform for Colombia and Ethiopia.</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New equations for stationary and mobile NIRS; mobile </a:t>
                      </a:r>
                      <a:r>
                        <a:rPr lang="en-US" sz="8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Nirs</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explored for Ethiopia (diversity of feed stuff) and Colombia (forage breeding)</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solidFill>
                      <a:srgbClr val="FFC00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4379" marT="4379"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663435820"/>
              </p:ext>
            </p:extLst>
          </p:nvPr>
        </p:nvGraphicFramePr>
        <p:xfrm>
          <a:off x="228600" y="2557024"/>
          <a:ext cx="8763000" cy="4182952"/>
        </p:xfrm>
        <a:graphic>
          <a:graphicData uri="http://schemas.openxmlformats.org/drawingml/2006/table">
            <a:tbl>
              <a:tblPr firstRow="1" firstCol="1">
                <a:tableStyleId>{793D81CF-94F2-401A-BA57-92F5A7B2D0C5}</a:tableStyleId>
              </a:tblPr>
              <a:tblGrid>
                <a:gridCol w="3519640"/>
                <a:gridCol w="3262160"/>
                <a:gridCol w="609600"/>
                <a:gridCol w="609600"/>
                <a:gridCol w="762000"/>
              </a:tblGrid>
              <a:tr h="241936">
                <a:tc>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r>
              <a:tr h="280158">
                <a:tc>
                  <a:txBody>
                    <a:bodyPr/>
                    <a:lstStyle/>
                    <a:p>
                      <a:pPr algn="l" fontAlgn="b"/>
                      <a:r>
                        <a:rPr lang="en-US" sz="800" u="none" strike="noStrike" spc="-1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3.2.1: Forage genotypes that have the potential to withstand abiotic and biotic stresses, reduce soil degradation and curb greenhouse gas emissions. </a:t>
                      </a:r>
                      <a:endParaRPr lang="en-US" sz="800" b="0" i="0" u="none" strike="noStrike" spc="-10" baseline="0"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List of promising </a:t>
                      </a:r>
                      <a:r>
                        <a:rPr lang="en-US" sz="8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hyrids</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defined</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bg1"/>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2">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3.2.2: Superior apomictic </a:t>
                      </a:r>
                      <a:r>
                        <a:rPr lang="en-US" sz="8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8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hybrids</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New crosses of breeding lines</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bg1"/>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Forage hybrids scaled to 100,000 hectares in at least 15 countries</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bg1"/>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2">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3.2.3: Open-access genomic tools, forage crop ontologies and phenotyping platforms that increase breeding efficiency</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Documented conceptualization for potential to improve phenotyping efficiency and explore options of genomic selection</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bg1"/>
                    </a:solidFill>
                  </a:tcPr>
                </a:tc>
                <a:tc>
                  <a:txBody>
                    <a:bodyPr/>
                    <a:lstStyle/>
                    <a:p>
                      <a:pPr algn="l" fontAlgn="b"/>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Due to problems related with the use of our stations, we could not finish this activity</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0000"/>
                    </a:solidFill>
                  </a:tcPr>
                </a:tc>
              </a:tr>
              <a:tr h="280158">
                <a:tc vMerge="1">
                  <a:txBody>
                    <a:bodyPr/>
                    <a:lstStyle/>
                    <a:p>
                      <a:endParaRPr lang="en-US"/>
                    </a:p>
                  </a:txBody>
                  <a:tcP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Collection of </a:t>
                      </a:r>
                      <a:r>
                        <a:rPr lang="en-US" sz="800"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C.purpureum</a:t>
                      </a: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genotyped</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3">
                  <a:txBody>
                    <a:bodyPr/>
                    <a:lstStyle/>
                    <a:p>
                      <a:pPr algn="l" fontAlgn="ctr"/>
                      <a:r>
                        <a:rPr lang="en-US" sz="8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3.2.4: Indigenous, introduced and well adapted forage, rangeland and cactus species and accessions identified, characterized and introduced</a:t>
                      </a:r>
                      <a:endPar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Key rangeland species including </a:t>
                      </a:r>
                      <a:r>
                        <a:rPr lang="en-US" sz="8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Cactae</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characterized</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Climate smart </a:t>
                      </a:r>
                      <a:r>
                        <a:rPr lang="en-US" sz="800"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developed</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8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 Core collection of </a:t>
                      </a:r>
                      <a:r>
                        <a:rPr lang="en-US" sz="800"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Megathyrus</a:t>
                      </a: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maximus </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characterized</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4">
                  <a:txBody>
                    <a:bodyPr/>
                    <a:lstStyle/>
                    <a:p>
                      <a:pPr algn="l" fontAlgn="ctr"/>
                      <a:r>
                        <a:rPr lang="en-US" sz="8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3.2.5: Key full-purpose crop cultivars that have enhanced residue fodder traits (in collaboration with other CRPs)</a:t>
                      </a:r>
                      <a:endPar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Potential of genetic enhancement rice, wheat, barley and cowpea documented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Cultivars of maize, rice, wheat, cowpea and promising material of barley identified</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 Options for genetic </a:t>
                      </a: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selection </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maize and wheat investigated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4) Sorghum and pearl millet </a:t>
                      </a:r>
                      <a:r>
                        <a:rPr lang="en-US" sz="8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phenotyped</a:t>
                      </a: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in lab and tested with dairy </a:t>
                      </a:r>
                      <a:r>
                        <a:rPr lang="en-US" sz="8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producres</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bl>
          </a:graphicData>
        </a:graphic>
      </p:graphicFrame>
    </p:spTree>
    <p:extLst>
      <p:ext uri="{BB962C8B-B14F-4D97-AF65-F5344CB8AC3E}">
        <p14:creationId xmlns:p14="http://schemas.microsoft.com/office/powerpoint/2010/main" val="100518648"/>
      </p:ext>
    </p:extLst>
  </p:cSld>
  <p:clrMapOvr>
    <a:masterClrMapping/>
  </p:clrMapOvr>
  <p:transition spd="slow">
    <p:wipe di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Progress update 2017</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125607370"/>
              </p:ext>
            </p:extLst>
          </p:nvPr>
        </p:nvGraphicFramePr>
        <p:xfrm>
          <a:off x="152401" y="1066800"/>
          <a:ext cx="8839199" cy="914401"/>
        </p:xfrm>
        <a:graphic>
          <a:graphicData uri="http://schemas.openxmlformats.org/drawingml/2006/table">
            <a:tbl>
              <a:tblPr firstRow="1" firstCol="1">
                <a:tableStyleId>{793D81CF-94F2-401A-BA57-92F5A7B2D0C5}</a:tableStyleId>
              </a:tblPr>
              <a:tblGrid>
                <a:gridCol w="3388302"/>
                <a:gridCol w="3047256"/>
                <a:gridCol w="960618"/>
                <a:gridCol w="667655"/>
                <a:gridCol w="775368"/>
              </a:tblGrid>
              <a:tr h="275757">
                <a:tc>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r>
              <a:tr h="319322">
                <a:tc>
                  <a:txBody>
                    <a:bodyPr/>
                    <a:lstStyle/>
                    <a:p>
                      <a:pPr algn="l"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3.3.1: Viable strategies for matching feed processing options with smallholder capacity</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Draft Feed-Supply-Demand tool developed</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00B05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319322">
                <a:tc>
                  <a:txBody>
                    <a:bodyPr/>
                    <a:lstStyle/>
                    <a:p>
                      <a:pPr algn="l"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3.3.2: Scalable drying and ensiling protocols for smallholders, to conserve feeds and by-products</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Comparison of commercial versus farmer produced silage documented</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rgbClr val="FFC000"/>
                    </a:solidFill>
                  </a:tcPr>
                </a:tc>
                <a:tc>
                  <a:txBody>
                    <a:bodyPr/>
                    <a:lstStyle/>
                    <a:p>
                      <a:pPr algn="ctr" fontAlgn="b"/>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204592960"/>
              </p:ext>
            </p:extLst>
          </p:nvPr>
        </p:nvGraphicFramePr>
        <p:xfrm>
          <a:off x="152400" y="2133600"/>
          <a:ext cx="8839200" cy="4594641"/>
        </p:xfrm>
        <a:graphic>
          <a:graphicData uri="http://schemas.openxmlformats.org/drawingml/2006/table">
            <a:tbl>
              <a:tblPr firstRow="1" firstCol="1">
                <a:tableStyleId>{793D81CF-94F2-401A-BA57-92F5A7B2D0C5}</a:tableStyleId>
              </a:tblPr>
              <a:tblGrid>
                <a:gridCol w="1705811"/>
                <a:gridCol w="4729747"/>
                <a:gridCol w="930442"/>
                <a:gridCol w="542758"/>
                <a:gridCol w="930442"/>
              </a:tblGrid>
              <a:tr h="232762">
                <a:tc>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8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8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r>
              <a:tr h="405037">
                <a:tc rowSpan="6">
                  <a:txBody>
                    <a:bodyPr/>
                    <a:lstStyle/>
                    <a:p>
                      <a:pPr algn="l" fontAlgn="ctr"/>
                      <a:r>
                        <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3.4.1: Business models and road maps for gender- and youth-sensitive small-scale seed supply, feed transaction and processing enterprises</a:t>
                      </a:r>
                    </a:p>
                  </a:txBody>
                  <a:tcPr marL="45720" marR="9525" marT="9525" marB="0" anchor="ct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One synthesis report prepared containing information on the national seed workshop on forage seed sector in Tunisia and lessons learned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Report in French and English available</a:t>
                      </a:r>
                    </a:p>
                  </a:txBody>
                  <a:tcPr marL="45720" marR="9525" marT="9525" marB="0" anchor="ctr">
                    <a:solidFill>
                      <a:srgbClr val="00B05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273079">
                <a:tc vMerge="1">
                  <a:txBody>
                    <a:bodyPr/>
                    <a:lstStyle/>
                    <a:p>
                      <a:endParaRPr lang="en-US"/>
                    </a:p>
                  </a:txBody>
                  <a:tcP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Four businesses plans are established with feed block manufacturing small and medium enterprises in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                                              </a:t>
                      </a:r>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9525" marT="9525" marB="0" anchor="ctr"/>
                </a:tc>
                <a:tc>
                  <a:txBody>
                    <a:bodyPr/>
                    <a:lstStyle/>
                    <a:p>
                      <a:pPr algn="l" fontAlgn="b"/>
                      <a:r>
                        <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FFC000"/>
                    </a:solidFill>
                  </a:tcPr>
                </a:tc>
                <a:tc>
                  <a:txBody>
                    <a:bodyPr/>
                    <a:lstStyle/>
                    <a:p>
                      <a:pPr algn="l" fontAlgn="b"/>
                      <a:r>
                        <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405037">
                <a:tc vMerge="1">
                  <a:txBody>
                    <a:bodyPr/>
                    <a:lstStyle/>
                    <a:p>
                      <a:endParaRPr lang="en-US"/>
                    </a:p>
                  </a:txBody>
                  <a:tcP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Report on fact sheets for silage, feed blocks and seed production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Factsheets in 3 languages available</a:t>
                      </a:r>
                    </a:p>
                  </a:txBody>
                  <a:tcPr marL="45720" marR="9525" marT="9525" marB="0" anchor="ctr">
                    <a:solidFill>
                      <a:srgbClr val="00B05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269531">
                <a:tc vMerge="1">
                  <a:txBody>
                    <a:bodyPr/>
                    <a:lstStyle/>
                    <a:p>
                      <a:endParaRPr lang="en-US"/>
                    </a:p>
                  </a:txBody>
                  <a:tcP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One cost-benefit analysis presented for forage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technologies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in Central Kenya</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273079">
                <a:tc vMerge="1">
                  <a:txBody>
                    <a:bodyPr/>
                    <a:lstStyle/>
                    <a:p>
                      <a:endParaRPr lang="en-US"/>
                    </a:p>
                  </a:txBody>
                  <a:tcP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5) One method prepared for cost-benefit analysis of improved forage technologies in Colombia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273079">
                <a:tc vMerge="1">
                  <a:txBody>
                    <a:bodyPr/>
                    <a:lstStyle/>
                    <a:p>
                      <a:endParaRPr lang="en-US"/>
                    </a:p>
                  </a:txBody>
                  <a:tcP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6) One method prepared for the qualitative analysis of adoption factors around improved forage technologies in Colombia</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269531">
                <a:tc rowSpan="3">
                  <a:txBody>
                    <a:bodyPr/>
                    <a:lstStyle/>
                    <a:p>
                      <a:pPr algn="l" fontAlgn="ctr"/>
                      <a:r>
                        <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3.4.2: Recommendations for effective extension approaches and financial mechanisms, market information systems for scaling up forage and feed technologies (evaluated for their cost-effectiveness, sustainability, benefits to women and young people and accountability to clients)</a:t>
                      </a:r>
                    </a:p>
                  </a:txBody>
                  <a:tcPr marL="45720" marR="9525" marT="9525" marB="0" anchor="ct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Report on Baseline survey in Tunisia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FFC00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273079">
                <a:tc vMerge="1">
                  <a:txBody>
                    <a:bodyPr/>
                    <a:lstStyle/>
                    <a:p>
                      <a:endParaRPr lang="en-US"/>
                    </a:p>
                  </a:txBody>
                  <a:tcPr/>
                </a:tc>
                <a:tc>
                  <a:txBody>
                    <a:bodyPr/>
                    <a:lstStyle/>
                    <a:p>
                      <a:pPr algn="l" fontAlgn="t"/>
                      <a:r>
                        <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Livestock producers in Central Kenya trained on improved forage technologies and documented in a report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541550">
                <a:tc vMerge="1">
                  <a:txBody>
                    <a:bodyPr/>
                    <a:lstStyle/>
                    <a:p>
                      <a:endParaRPr lang="en-US"/>
                    </a:p>
                  </a:txBody>
                  <a:tcP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Gaps around promising forage technologies identified for Colombia and documented in a report</a:t>
                      </a:r>
                    </a:p>
                  </a:txBody>
                  <a:tcPr marL="45720" marR="9525" marT="9525" marB="0" anchor="ctr"/>
                </a:tc>
                <a:tc>
                  <a:txBody>
                    <a:bodyPr/>
                    <a:lstStyle/>
                    <a:p>
                      <a:pPr algn="l" fontAlgn="b"/>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9525" marT="9525" marB="0" anchor="ctr"/>
                </a:tc>
                <a:tc>
                  <a:txBody>
                    <a:bodyPr/>
                    <a:lstStyle/>
                    <a:p>
                      <a:pPr algn="l" fontAlgn="b"/>
                      <a:endPar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9525" marT="9525" marB="0" anchor="ctr">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800" b="0" i="0" u="none" strike="noStrike" kern="120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Bilateral</a:t>
                      </a:r>
                      <a:r>
                        <a:rPr lang="en-US" sz="800" b="0" i="0" u="none" strike="noStrike" kern="1200" baseline="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f</a:t>
                      </a:r>
                      <a:r>
                        <a:rPr lang="en-US" sz="800" b="0" i="0" u="none" strike="noStrike" kern="120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unding postponed to</a:t>
                      </a:r>
                      <a:r>
                        <a:rPr lang="en-US" sz="800" b="0" i="0" u="none" strike="noStrike" kern="1200" baseline="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2018.</a:t>
                      </a:r>
                      <a:endParaRPr lang="en-US" sz="800" b="0" i="0" u="none" strike="noStrike" kern="1200"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9525" marT="9525" marB="0" anchor="ctr">
                    <a:solidFill>
                      <a:srgbClr val="FF0000"/>
                    </a:solidFill>
                  </a:tcPr>
                </a:tc>
              </a:tr>
              <a:tr h="405037">
                <a:tc rowSpan="4">
                  <a:txBody>
                    <a:bodyPr/>
                    <a:lstStyle/>
                    <a:p>
                      <a:pPr algn="l" fontAlgn="ctr"/>
                      <a:r>
                        <a:rPr lang="en-US" sz="8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3.4.3: Recommendations for developing links between private-sector actors and small-scale producers for the delivery of forage and feed technologies</a:t>
                      </a:r>
                    </a:p>
                  </a:txBody>
                  <a:tcPr marL="45720" marR="9525" marT="9525" marB="0" anchor="ct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Two regional Innovation Platforms (IP) established around feed resources in the red meat VC in Tunisia. At least two multi stakeholder IP meetings have taken place with at least 30 % women participating. A report will be provided</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273079">
                <a:tc vMerge="1">
                  <a:txBody>
                    <a:bodyPr/>
                    <a:lstStyle/>
                    <a:p>
                      <a:endParaRPr lang="en-US"/>
                    </a:p>
                  </a:txBody>
                  <a:tcPr/>
                </a:tc>
                <a:tc>
                  <a:txBody>
                    <a:bodyPr/>
                    <a:lstStyle/>
                    <a:p>
                      <a:pPr algn="l" fontAlgn="t"/>
                      <a:r>
                        <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Exchange with private seed sector established for Central Kenya and documented in a report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FFC00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273079">
                <a:tc vMerge="1">
                  <a:txBody>
                    <a:bodyPr/>
                    <a:lstStyle/>
                    <a:p>
                      <a:endParaRPr lang="en-US"/>
                    </a:p>
                  </a:txBody>
                  <a:tcPr/>
                </a:tc>
                <a:tc>
                  <a:txBody>
                    <a:bodyPr/>
                    <a:lstStyle/>
                    <a:p>
                      <a:pPr algn="l" fontAlgn="t"/>
                      <a:r>
                        <a:rPr lang="en-US" sz="8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CIAT's forage concepts discussed with the stakeholders of the Colombian Roundtable for Sustainable Cattle Production. A report will be provided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bg1"/>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405037">
                <a:tc vMerge="1">
                  <a:txBody>
                    <a:bodyPr/>
                    <a:lstStyle/>
                    <a:p>
                      <a:endParaRPr lang="en-US"/>
                    </a:p>
                  </a:txBody>
                  <a:tcPr/>
                </a:tc>
                <a:tc>
                  <a:txBody>
                    <a:bodyPr/>
                    <a:lstStyle/>
                    <a:p>
                      <a:pPr algn="l" fontAlgn="t"/>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CIAT's forage concepts promoted to a broad range of actors of the cattle and dairy VCs in Colombia in coordination with the </a:t>
                      </a:r>
                      <a:r>
                        <a:rPr lang="en-US" sz="8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Colombian Roundtable </a:t>
                      </a:r>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for Sustainable Cattle Production. A report will be provided</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rgbClr val="00B050"/>
                    </a:solidFill>
                  </a:tcP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8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bl>
          </a:graphicData>
        </a:graphic>
      </p:graphicFrame>
    </p:spTree>
    <p:extLst>
      <p:ext uri="{BB962C8B-B14F-4D97-AF65-F5344CB8AC3E}">
        <p14:creationId xmlns:p14="http://schemas.microsoft.com/office/powerpoint/2010/main" val="2166728257"/>
      </p:ext>
    </p:extLst>
  </p:cSld>
  <p:clrMapOvr>
    <a:masterClrMapping/>
  </p:clrMapOvr>
  <p:transition spd="slow">
    <p:wipe di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dirty="0" smtClean="0"/>
              <a:t>Plan of Work for 2018 – COA1</a:t>
            </a:r>
            <a:endParaRPr lang="en-GB" dirty="0"/>
          </a:p>
        </p:txBody>
      </p:sp>
      <p:pic>
        <p:nvPicPr>
          <p:cNvPr id="7" name="Picture 6"/>
          <p:cNvPicPr/>
          <p:nvPr/>
        </p:nvPicPr>
        <p:blipFill>
          <a:blip r:embed="rId3"/>
          <a:stretch>
            <a:fillRect/>
          </a:stretch>
        </p:blipFill>
        <p:spPr>
          <a:xfrm>
            <a:off x="228599" y="1219200"/>
            <a:ext cx="8621121" cy="3962400"/>
          </a:xfrm>
          <a:prstGeom prst="rect">
            <a:avLst/>
          </a:prstGeom>
        </p:spPr>
      </p:pic>
    </p:spTree>
    <p:extLst>
      <p:ext uri="{BB962C8B-B14F-4D97-AF65-F5344CB8AC3E}">
        <p14:creationId xmlns:p14="http://schemas.microsoft.com/office/powerpoint/2010/main" val="58925469"/>
      </p:ext>
    </p:extLst>
  </p:cSld>
  <p:clrMapOvr>
    <a:masterClrMapping/>
  </p:clrMapOvr>
  <p:transition spd="slow">
    <p:wipe di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dirty="0" smtClean="0"/>
              <a:t>Plan of Work for 2018 – COA2</a:t>
            </a:r>
            <a:endParaRPr lang="en-GB" dirty="0"/>
          </a:p>
        </p:txBody>
      </p:sp>
      <p:pic>
        <p:nvPicPr>
          <p:cNvPr id="2" name="Picture 1"/>
          <p:cNvPicPr>
            <a:picLocks noChangeAspect="1"/>
          </p:cNvPicPr>
          <p:nvPr/>
        </p:nvPicPr>
        <p:blipFill>
          <a:blip r:embed="rId3"/>
          <a:stretch>
            <a:fillRect/>
          </a:stretch>
        </p:blipFill>
        <p:spPr>
          <a:xfrm>
            <a:off x="304800" y="1295400"/>
            <a:ext cx="8534400" cy="5181600"/>
          </a:xfrm>
          <a:prstGeom prst="rect">
            <a:avLst/>
          </a:prstGeom>
        </p:spPr>
      </p:pic>
    </p:spTree>
    <p:extLst>
      <p:ext uri="{BB962C8B-B14F-4D97-AF65-F5344CB8AC3E}">
        <p14:creationId xmlns:p14="http://schemas.microsoft.com/office/powerpoint/2010/main" val="2005943156"/>
      </p:ext>
    </p:extLst>
  </p:cSld>
  <p:clrMapOvr>
    <a:masterClrMapping/>
  </p:clrMapOvr>
  <p:transition spd="slow">
    <p:wipe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dirty="0" smtClean="0"/>
              <a:t>Plan of Work for 2018  -COA3</a:t>
            </a:r>
            <a:endParaRPr lang="en-GB" dirty="0"/>
          </a:p>
        </p:txBody>
      </p:sp>
      <p:pic>
        <p:nvPicPr>
          <p:cNvPr id="6" name="Picture 5"/>
          <p:cNvPicPr/>
          <p:nvPr/>
        </p:nvPicPr>
        <p:blipFill>
          <a:blip r:embed="rId3"/>
          <a:stretch>
            <a:fillRect/>
          </a:stretch>
        </p:blipFill>
        <p:spPr>
          <a:xfrm>
            <a:off x="219705" y="1524000"/>
            <a:ext cx="8695695" cy="3581400"/>
          </a:xfrm>
          <a:prstGeom prst="rect">
            <a:avLst/>
          </a:prstGeom>
        </p:spPr>
      </p:pic>
    </p:spTree>
    <p:extLst>
      <p:ext uri="{BB962C8B-B14F-4D97-AF65-F5344CB8AC3E}">
        <p14:creationId xmlns:p14="http://schemas.microsoft.com/office/powerpoint/2010/main" val="1119370177"/>
      </p:ext>
    </p:extLst>
  </p:cSld>
  <p:clrMapOvr>
    <a:masterClrMapping/>
  </p:clrMapOvr>
  <p:transition spd="slow">
    <p:wipe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dirty="0" smtClean="0"/>
              <a:t>Plan of Work for 2018 – COA4</a:t>
            </a:r>
            <a:endParaRPr lang="en-GB" dirty="0"/>
          </a:p>
        </p:txBody>
      </p:sp>
      <p:sp>
        <p:nvSpPr>
          <p:cNvPr id="4" name="Text Placeholder 3"/>
          <p:cNvSpPr>
            <a:spLocks noGrp="1"/>
          </p:cNvSpPr>
          <p:nvPr>
            <p:ph type="body" sz="quarter" idx="12"/>
          </p:nvPr>
        </p:nvSpPr>
        <p:spPr/>
        <p:txBody>
          <a:bodyPr/>
          <a:lstStyle/>
          <a:p>
            <a:endParaRPr lang="en-US"/>
          </a:p>
        </p:txBody>
      </p:sp>
      <p:pic>
        <p:nvPicPr>
          <p:cNvPr id="7" name="Picture 6"/>
          <p:cNvPicPr/>
          <p:nvPr/>
        </p:nvPicPr>
        <p:blipFill>
          <a:blip r:embed="rId3"/>
          <a:stretch>
            <a:fillRect/>
          </a:stretch>
        </p:blipFill>
        <p:spPr>
          <a:xfrm>
            <a:off x="228600" y="1219200"/>
            <a:ext cx="8634119" cy="5379720"/>
          </a:xfrm>
          <a:prstGeom prst="rect">
            <a:avLst/>
          </a:prstGeom>
        </p:spPr>
      </p:pic>
    </p:spTree>
    <p:extLst>
      <p:ext uri="{BB962C8B-B14F-4D97-AF65-F5344CB8AC3E}">
        <p14:creationId xmlns:p14="http://schemas.microsoft.com/office/powerpoint/2010/main" val="1923460036"/>
      </p:ext>
    </p:extLst>
  </p:cSld>
  <p:clrMapOvr>
    <a:masterClrMapping/>
  </p:clrMapOvr>
  <p:transition spd="slow">
    <p:wipe di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1943962" y="2438400"/>
            <a:ext cx="6666637" cy="609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a:t>Cross-cutting themes</a:t>
            </a:r>
          </a:p>
        </p:txBody>
      </p:sp>
      <p:sp>
        <p:nvSpPr>
          <p:cNvPr id="6" name="Rectangle 5"/>
          <p:cNvSpPr/>
          <p:nvPr/>
        </p:nvSpPr>
        <p:spPr>
          <a:xfrm>
            <a:off x="1066800" y="2286000"/>
            <a:ext cx="877163"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D.</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7" name="Straight Connector 6"/>
          <p:cNvCxnSpPr/>
          <p:nvPr/>
        </p:nvCxnSpPr>
        <p:spPr>
          <a:xfrm>
            <a:off x="0" y="3209330"/>
            <a:ext cx="6477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0456888"/>
      </p:ext>
    </p:extLst>
  </p:cSld>
  <p:clrMapOvr>
    <a:masterClrMapping/>
  </p:clrMapOvr>
  <p:transition spd="slow">
    <p:wipe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1775634"/>
            <a:ext cx="2590800" cy="738664"/>
          </a:xfrm>
          <a:prstGeom prst="rect">
            <a:avLst/>
          </a:prstGeom>
        </p:spPr>
        <p:txBody>
          <a:bodyPr wrap="square" numCol="1">
            <a:spAutoFit/>
          </a:bodyPr>
          <a:lstStyle/>
          <a:p>
            <a:pPr marL="128588" indent="-128588">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Jane Poole (ILRI, M&amp;E)</a:t>
            </a:r>
          </a:p>
          <a:p>
            <a:pPr marL="128588" indent="-128588">
              <a:buFont typeface="Arial" panose="020B0604020202020204" pitchFamily="34" charset="0"/>
              <a:buChar char="•"/>
            </a:pP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Iddo</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Dror</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(ILRI, </a:t>
            </a: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a:t>
            </a:r>
          </a:p>
          <a:p>
            <a:pPr marL="128588" indent="-128588">
              <a:buFont typeface="Arial" panose="020B0604020202020204" pitchFamily="34" charset="0"/>
              <a:buChar char="•"/>
            </a:pP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n.n</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(CAC, </a:t>
            </a: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a:t>
            </a:r>
          </a:p>
        </p:txBody>
      </p:sp>
      <p:sp>
        <p:nvSpPr>
          <p:cNvPr id="4" name="Rectangle 3"/>
          <p:cNvSpPr/>
          <p:nvPr/>
        </p:nvSpPr>
        <p:spPr>
          <a:xfrm>
            <a:off x="97932" y="1371600"/>
            <a:ext cx="1890261" cy="338554"/>
          </a:xfrm>
          <a:prstGeom prst="rect">
            <a:avLst/>
          </a:prstGeom>
        </p:spPr>
        <p:txBody>
          <a:bodyPr wrap="none">
            <a:spAutoFit/>
          </a:bodyPr>
          <a:lstStyle/>
          <a:p>
            <a:r>
              <a:rPr lang="en-US" sz="1600"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Cross-Cutting staff</a:t>
            </a:r>
          </a:p>
        </p:txBody>
      </p:sp>
      <p:sp>
        <p:nvSpPr>
          <p:cNvPr id="5" name="Rectangle 4"/>
          <p:cNvSpPr/>
          <p:nvPr/>
        </p:nvSpPr>
        <p:spPr>
          <a:xfrm>
            <a:off x="2819400" y="1755289"/>
            <a:ext cx="3019136" cy="738664"/>
          </a:xfrm>
          <a:prstGeom prst="rect">
            <a:avLst/>
          </a:prstGeom>
        </p:spPr>
        <p:txBody>
          <a:bodyPr wrap="square" numCol="1">
            <a:spAutoFit/>
          </a:bodyPr>
          <a:lstStyle/>
          <a:p>
            <a:pPr marL="128588" indent="-128588">
              <a:buFont typeface="Arial" panose="020B0604020202020204" pitchFamily="34" charset="0"/>
              <a:buChar char="•"/>
            </a:pP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n.n</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(ILRI, comms)</a:t>
            </a:r>
          </a:p>
          <a:p>
            <a:pPr marL="128588" indent="-128588">
              <a:buFont typeface="Arial" panose="020B0604020202020204" pitchFamily="34" charset="0"/>
              <a:buChar char="•"/>
            </a:pP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Wouter</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Kleijn (ILRI, youth)</a:t>
            </a:r>
          </a:p>
          <a:p>
            <a:pPr marL="128588" indent="-128588">
              <a:buFont typeface="Arial" panose="020B0604020202020204" pitchFamily="34" charset="0"/>
              <a:buChar char="•"/>
            </a:pP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Nicoline</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de </a:t>
            </a: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Haan</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(ILRI, gender)</a:t>
            </a:r>
          </a:p>
        </p:txBody>
      </p:sp>
      <p:sp>
        <p:nvSpPr>
          <p:cNvPr id="6" name="Rectangle 5"/>
          <p:cNvSpPr/>
          <p:nvPr/>
        </p:nvSpPr>
        <p:spPr>
          <a:xfrm>
            <a:off x="5857073" y="1755289"/>
            <a:ext cx="3171537" cy="738664"/>
          </a:xfrm>
          <a:prstGeom prst="rect">
            <a:avLst/>
          </a:prstGeom>
        </p:spPr>
        <p:txBody>
          <a:bodyPr wrap="square" numCol="1">
            <a:spAutoFit/>
          </a:bodyPr>
          <a:lstStyle/>
          <a:p>
            <a:pPr marL="128588" indent="-128588">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Wendy </a:t>
            </a: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Godek</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(CIAT CAC, gender)</a:t>
            </a:r>
          </a:p>
          <a:p>
            <a:pPr marL="128588" indent="-128588">
              <a:buFont typeface="Arial" panose="020B0604020202020204" pitchFamily="34" charset="0"/>
              <a:buChar char="•"/>
            </a:pP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Birhanu</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400" dirty="0" err="1">
                <a:latin typeface="Arial Unicode MS" panose="020B0604020202020204" pitchFamily="34" charset="-128"/>
                <a:ea typeface="Arial Unicode MS" panose="020B0604020202020204" pitchFamily="34" charset="-128"/>
                <a:cs typeface="Arial Unicode MS" panose="020B0604020202020204" pitchFamily="34" charset="-128"/>
              </a:rPr>
              <a:t>Lenjisu</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(ILRI EA, gender)</a:t>
            </a:r>
          </a:p>
          <a:p>
            <a:pPr marL="128588" indent="-128588">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Carolina Roa (CIAT, </a:t>
            </a:r>
            <a:r>
              <a:rPr lang="en-US" sz="1400" dirty="0" smtClean="0">
                <a:latin typeface="Arial Unicode MS" panose="020B0604020202020204" pitchFamily="34" charset="-128"/>
                <a:ea typeface="Arial Unicode MS" panose="020B0604020202020204" pitchFamily="34" charset="-128"/>
                <a:cs typeface="Arial Unicode MS" panose="020B0604020202020204" pitchFamily="34" charset="-128"/>
              </a:rPr>
              <a:t>IP)</a:t>
            </a:r>
            <a:endParaRPr lang="es-CO" sz="1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Rectangle 7"/>
          <p:cNvSpPr/>
          <p:nvPr/>
        </p:nvSpPr>
        <p:spPr>
          <a:xfrm>
            <a:off x="152400" y="2951124"/>
            <a:ext cx="8447875" cy="584775"/>
          </a:xfrm>
          <a:prstGeom prst="rect">
            <a:avLst/>
          </a:prstGeom>
        </p:spPr>
        <p:txBody>
          <a:bodyPr wrap="square">
            <a:spAutoFit/>
          </a:bodyPr>
          <a:lstStyle/>
          <a:p>
            <a:pPr algn="just">
              <a:spcBef>
                <a:spcPts val="450"/>
              </a:spcBef>
            </a:pPr>
            <a:r>
              <a:rPr lang="en-US" sz="1600" dirty="0" smtClean="0">
                <a:latin typeface="Arial Unicode MS" panose="020B0604020202020204" pitchFamily="34" charset="-128"/>
                <a:ea typeface="Arial Unicode MS" panose="020B0604020202020204" pitchFamily="34" charset="-128"/>
                <a:cs typeface="Arial Unicode MS" panose="020B0604020202020204" pitchFamily="34" charset="-128"/>
              </a:rPr>
              <a:t>Gender</a:t>
            </a:r>
            <a:r>
              <a:rPr lang="en-US" sz="1600" dirty="0">
                <a:latin typeface="Arial Unicode MS" panose="020B0604020202020204" pitchFamily="34" charset="-128"/>
                <a:ea typeface="Arial Unicode MS" panose="020B0604020202020204" pitchFamily="34" charset="-128"/>
                <a:cs typeface="Arial Unicode MS" panose="020B0604020202020204" pitchFamily="34" charset="-128"/>
              </a:rPr>
              <a:t>, youth, impact and communications work </a:t>
            </a:r>
            <a:r>
              <a:rPr lang="en-US" sz="1600" dirty="0" smtClean="0">
                <a:latin typeface="Arial Unicode MS" panose="020B0604020202020204" pitchFamily="34" charset="-128"/>
                <a:ea typeface="Arial Unicode MS" panose="020B0604020202020204" pitchFamily="34" charset="-128"/>
                <a:cs typeface="Arial Unicode MS" panose="020B0604020202020204" pitchFamily="34" charset="-128"/>
              </a:rPr>
              <a:t>at FP level will largely have to be supported by bilateral projects and W3 funds. </a:t>
            </a:r>
            <a:r>
              <a:rPr lang="en-US" sz="1600" dirty="0">
                <a:latin typeface="Arial Unicode MS" panose="020B0604020202020204" pitchFamily="34" charset="-128"/>
                <a:ea typeface="Arial Unicode MS" panose="020B0604020202020204" pitchFamily="34" charset="-128"/>
                <a:cs typeface="Arial Unicode MS" panose="020B0604020202020204" pitchFamily="34" charset="-128"/>
              </a:rPr>
              <a:t>This includes:</a:t>
            </a:r>
          </a:p>
        </p:txBody>
      </p:sp>
      <p:sp>
        <p:nvSpPr>
          <p:cNvPr id="9" name="Rounded Rectangle 8"/>
          <p:cNvSpPr/>
          <p:nvPr/>
        </p:nvSpPr>
        <p:spPr>
          <a:xfrm>
            <a:off x="228600" y="4011997"/>
            <a:ext cx="2743200" cy="1049026"/>
          </a:xfrm>
          <a:prstGeom prst="roundRect">
            <a:avLst>
              <a:gd name="adj" fmla="val 3229"/>
            </a:avLst>
          </a:prstGeom>
          <a:noFill/>
          <a:ln>
            <a:noFill/>
          </a:ln>
          <a:effectLst/>
        </p:spPr>
        <p:style>
          <a:lnRef idx="1">
            <a:schemeClr val="accent1"/>
          </a:lnRef>
          <a:fillRef idx="2">
            <a:schemeClr val="accent1"/>
          </a:fillRef>
          <a:effectRef idx="1">
            <a:schemeClr val="accent1"/>
          </a:effectRef>
          <a:fontRef idx="minor">
            <a:schemeClr val="dk1"/>
          </a:fontRef>
        </p:style>
        <p:txBody>
          <a:bodyPr rtlCol="0" anchor="t"/>
          <a:lstStyle/>
          <a:p>
            <a:pPr marL="137160" indent="-137160">
              <a:buClr>
                <a:schemeClr val="accent1"/>
              </a:buClr>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Genderized</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FEAST app </a:t>
            </a:r>
          </a:p>
          <a:p>
            <a:pPr marL="137160" indent="-137160">
              <a:buClr>
                <a:schemeClr val="accent1"/>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Research priority setting based on ex-ante and ex-post impact assessments of feed and forage innovations taking into account gender roles and implications</a:t>
            </a:r>
          </a:p>
        </p:txBody>
      </p:sp>
      <p:sp>
        <p:nvSpPr>
          <p:cNvPr id="10" name="Rounded Rectangle 9"/>
          <p:cNvSpPr/>
          <p:nvPr/>
        </p:nvSpPr>
        <p:spPr>
          <a:xfrm>
            <a:off x="3080937" y="4011997"/>
            <a:ext cx="2743200" cy="1049026"/>
          </a:xfrm>
          <a:prstGeom prst="roundRect">
            <a:avLst>
              <a:gd name="adj" fmla="val 3229"/>
            </a:avLst>
          </a:prstGeom>
          <a:noFill/>
          <a:ln>
            <a:noFill/>
          </a:ln>
          <a:effectLst/>
        </p:spPr>
        <p:style>
          <a:lnRef idx="1">
            <a:schemeClr val="accent4"/>
          </a:lnRef>
          <a:fillRef idx="2">
            <a:schemeClr val="accent4"/>
          </a:fillRef>
          <a:effectRef idx="1">
            <a:schemeClr val="accent4"/>
          </a:effectRef>
          <a:fontRef idx="minor">
            <a:schemeClr val="dk1"/>
          </a:fontRef>
        </p:style>
        <p:txBody>
          <a:bodyPr rtlCol="0" anchor="t"/>
          <a:lstStyle/>
          <a:p>
            <a:pPr marL="137160" indent="-137160">
              <a:buClr>
                <a:schemeClr val="accent4"/>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Improved understanding of gender roles in feeds and forages in mixed crop-livestock systems and the identification of investable solutions for women in processing technology </a:t>
            </a:r>
          </a:p>
          <a:p>
            <a:pPr marL="137160" indent="-137160">
              <a:buClr>
                <a:schemeClr val="accent4"/>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Gender-specific labor availability characterized in three districts in Malawi and the state of Odisha in India, Ethiopia, Tanzania</a:t>
            </a:r>
          </a:p>
        </p:txBody>
      </p:sp>
      <p:sp>
        <p:nvSpPr>
          <p:cNvPr id="11" name="Rounded Rectangle 10"/>
          <p:cNvSpPr/>
          <p:nvPr/>
        </p:nvSpPr>
        <p:spPr>
          <a:xfrm>
            <a:off x="5933274" y="4011997"/>
            <a:ext cx="2743200" cy="1049026"/>
          </a:xfrm>
          <a:prstGeom prst="roundRect">
            <a:avLst>
              <a:gd name="adj" fmla="val 3229"/>
            </a:avLst>
          </a:prstGeom>
          <a:noFill/>
          <a:ln>
            <a:noFill/>
          </a:ln>
          <a:effectLst/>
        </p:spPr>
        <p:style>
          <a:lnRef idx="1">
            <a:schemeClr val="accent6"/>
          </a:lnRef>
          <a:fillRef idx="2">
            <a:schemeClr val="accent6"/>
          </a:fillRef>
          <a:effectRef idx="1">
            <a:schemeClr val="accent6"/>
          </a:effectRef>
          <a:fontRef idx="minor">
            <a:schemeClr val="dk1"/>
          </a:fontRef>
        </p:style>
        <p:txBody>
          <a:bodyPr rtlCol="0" anchor="t"/>
          <a:lstStyle/>
          <a:p>
            <a:pPr marL="137160" indent="-137160">
              <a:buClr>
                <a:schemeClr val="accent6"/>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Development of gender-/youth-sensitive feed business models and effective extension approaches for scaling forage/feed technologies</a:t>
            </a:r>
          </a:p>
          <a:p>
            <a:pPr marL="137160" indent="-137160">
              <a:buClr>
                <a:schemeClr val="accent6"/>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Gender- and youth specific training and information materials </a:t>
            </a:r>
          </a:p>
          <a:p>
            <a:pPr marL="137160" indent="-137160">
              <a:buClr>
                <a:schemeClr val="accent6"/>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Gender-sensitive analyses of feed processing and seed production sectors/value chains</a:t>
            </a:r>
          </a:p>
        </p:txBody>
      </p:sp>
      <p:sp>
        <p:nvSpPr>
          <p:cNvPr id="12" name="Rounded Rectangle 11"/>
          <p:cNvSpPr/>
          <p:nvPr/>
        </p:nvSpPr>
        <p:spPr>
          <a:xfrm>
            <a:off x="228600" y="3702776"/>
            <a:ext cx="2743200" cy="27432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50" b="1" dirty="0"/>
              <a:t>COA 1</a:t>
            </a:r>
          </a:p>
        </p:txBody>
      </p:sp>
      <p:sp>
        <p:nvSpPr>
          <p:cNvPr id="13" name="Rounded Rectangle 12"/>
          <p:cNvSpPr/>
          <p:nvPr/>
        </p:nvSpPr>
        <p:spPr>
          <a:xfrm>
            <a:off x="3080937" y="3702776"/>
            <a:ext cx="2743200" cy="27432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b="1" dirty="0"/>
              <a:t>COA 3</a:t>
            </a:r>
          </a:p>
        </p:txBody>
      </p:sp>
      <p:sp>
        <p:nvSpPr>
          <p:cNvPr id="14" name="Rounded Rectangle 13"/>
          <p:cNvSpPr/>
          <p:nvPr/>
        </p:nvSpPr>
        <p:spPr>
          <a:xfrm>
            <a:off x="5933274" y="3702776"/>
            <a:ext cx="2743200" cy="27432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b="1" dirty="0"/>
              <a:t>COA 4</a:t>
            </a:r>
          </a:p>
        </p:txBody>
      </p:sp>
      <p:cxnSp>
        <p:nvCxnSpPr>
          <p:cNvPr id="15" name="Straight Connector 14"/>
          <p:cNvCxnSpPr/>
          <p:nvPr/>
        </p:nvCxnSpPr>
        <p:spPr>
          <a:xfrm>
            <a:off x="319199" y="2788376"/>
            <a:ext cx="844787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ext Placeholder 1"/>
          <p:cNvSpPr>
            <a:spLocks noGrp="1"/>
          </p:cNvSpPr>
          <p:nvPr>
            <p:ph type="body" sz="quarter" idx="11"/>
          </p:nvPr>
        </p:nvSpPr>
        <p:spPr/>
        <p:txBody>
          <a:bodyPr/>
          <a:lstStyle/>
          <a:p>
            <a:r>
              <a:rPr lang="en-US" dirty="0"/>
              <a:t>FP Cross cutting </a:t>
            </a:r>
            <a:r>
              <a:rPr lang="en-US" dirty="0" smtClean="0"/>
              <a:t>activities</a:t>
            </a:r>
            <a:endParaRPr lang="en-US" dirty="0"/>
          </a:p>
        </p:txBody>
      </p:sp>
    </p:spTree>
    <p:extLst>
      <p:ext uri="{BB962C8B-B14F-4D97-AF65-F5344CB8AC3E}">
        <p14:creationId xmlns:p14="http://schemas.microsoft.com/office/powerpoint/2010/main" val="846706752"/>
      </p:ext>
    </p:extLst>
  </p:cSld>
  <p:clrMapOvr>
    <a:masterClrMapping/>
  </p:clrMapOvr>
  <p:transition spd="slow">
    <p:wipe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1943962" y="2438400"/>
            <a:ext cx="7123838" cy="6096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a:t>Our contribution </a:t>
            </a:r>
            <a:r>
              <a:rPr lang="en-US" dirty="0" smtClean="0"/>
              <a:t>to Livestock CRP</a:t>
            </a:r>
            <a:endParaRPr lang="en-US" dirty="0"/>
          </a:p>
          <a:p>
            <a:pPr algn="l"/>
            <a:r>
              <a:rPr lang="en-US" dirty="0" smtClean="0"/>
              <a:t>priority </a:t>
            </a:r>
            <a:r>
              <a:rPr lang="en-US" dirty="0"/>
              <a:t>countries</a:t>
            </a:r>
          </a:p>
        </p:txBody>
      </p:sp>
      <p:sp>
        <p:nvSpPr>
          <p:cNvPr id="6" name="Rectangle 5"/>
          <p:cNvSpPr/>
          <p:nvPr/>
        </p:nvSpPr>
        <p:spPr>
          <a:xfrm>
            <a:off x="1066800" y="2286000"/>
            <a:ext cx="877163"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D.</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7" name="Straight Connector 6"/>
          <p:cNvCxnSpPr/>
          <p:nvPr/>
        </p:nvCxnSpPr>
        <p:spPr>
          <a:xfrm>
            <a:off x="0" y="3886200"/>
            <a:ext cx="59436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919851"/>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pPr algn="l"/>
            <a:r>
              <a:rPr lang="en-US" dirty="0" smtClean="0"/>
              <a:t>Main FP Outputs per CoA</a:t>
            </a:r>
            <a:endParaRPr lang="es-CO" dirty="0"/>
          </a:p>
        </p:txBody>
      </p:sp>
      <p:sp>
        <p:nvSpPr>
          <p:cNvPr id="4" name="Rounded Rectangle 3"/>
          <p:cNvSpPr/>
          <p:nvPr/>
        </p:nvSpPr>
        <p:spPr>
          <a:xfrm>
            <a:off x="210063" y="1666515"/>
            <a:ext cx="4239397" cy="2067285"/>
          </a:xfrm>
          <a:prstGeom prst="roundRect">
            <a:avLst>
              <a:gd name="adj" fmla="val 3229"/>
            </a:avLst>
          </a:prstGeom>
          <a:noFill/>
          <a:ln>
            <a:noFill/>
          </a:ln>
          <a:effectLst/>
        </p:spPr>
        <p:style>
          <a:lnRef idx="1">
            <a:schemeClr val="accent1"/>
          </a:lnRef>
          <a:fillRef idx="2">
            <a:schemeClr val="accent1"/>
          </a:fillRef>
          <a:effectRef idx="1">
            <a:schemeClr val="accent1"/>
          </a:effectRef>
          <a:fontRef idx="minor">
            <a:schemeClr val="dk1"/>
          </a:fontRef>
        </p:style>
        <p:txBody>
          <a:bodyPr lIns="0" rIns="0" rtlCol="0" anchor="t"/>
          <a:lstStyle/>
          <a:p>
            <a:pPr marL="137160" indent="-137160">
              <a:buClr>
                <a:schemeClr val="accent1"/>
              </a:buClr>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On-farm feed assessment and prioritization approaches developed, tested and applied</a:t>
            </a:r>
          </a:p>
          <a:p>
            <a:pPr marL="137160" indent="-137160">
              <a:buClr>
                <a:schemeClr val="accent1"/>
              </a:buClr>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Large-scale feed assessments developed to support decision making and prioritization at national level</a:t>
            </a:r>
          </a:p>
          <a:p>
            <a:pPr marL="137160" indent="-137160">
              <a:buClr>
                <a:schemeClr val="accent1"/>
              </a:buClr>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Global knowledge products and tools developed to allow focused effort on likely feed intervention winners in key geographies</a:t>
            </a:r>
          </a:p>
        </p:txBody>
      </p:sp>
      <p:sp>
        <p:nvSpPr>
          <p:cNvPr id="5" name="Rounded Rectangle 4"/>
          <p:cNvSpPr/>
          <p:nvPr/>
        </p:nvSpPr>
        <p:spPr>
          <a:xfrm>
            <a:off x="4574059" y="1666515"/>
            <a:ext cx="4239398" cy="2067285"/>
          </a:xfrm>
          <a:prstGeom prst="roundRect">
            <a:avLst>
              <a:gd name="adj" fmla="val 3229"/>
            </a:avLst>
          </a:prstGeom>
          <a:noFill/>
          <a:ln>
            <a:noFill/>
          </a:ln>
          <a:effectLst/>
        </p:spPr>
        <p:style>
          <a:lnRef idx="1">
            <a:schemeClr val="accent2"/>
          </a:lnRef>
          <a:fillRef idx="2">
            <a:schemeClr val="accent2"/>
          </a:fillRef>
          <a:effectRef idx="1">
            <a:schemeClr val="accent2"/>
          </a:effectRef>
          <a:fontRef idx="minor">
            <a:schemeClr val="dk1"/>
          </a:fontRef>
        </p:style>
        <p:txBody>
          <a:bodyPr lIns="0" rIns="0" rtlCol="0" anchor="t"/>
          <a:lstStyle/>
          <a:p>
            <a:pPr marL="137160" indent="-137160">
              <a:buClr>
                <a:srgbClr val="C00000"/>
              </a:buClr>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Forage and rangeland genotypes identified for specific agro-ecologies and production systems</a:t>
            </a:r>
          </a:p>
          <a:p>
            <a:pPr marL="137160" indent="-137160">
              <a:buClr>
                <a:srgbClr val="C00000"/>
              </a:buClr>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Forage cultivars bred and available for multi-locational testing and/or release in tropical and sub-tropical environments </a:t>
            </a:r>
          </a:p>
          <a:p>
            <a:pPr marL="137160" indent="-137160">
              <a:buClr>
                <a:srgbClr val="C00000"/>
              </a:buClr>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Tools, ontologies and platforms developed to increase breeding efficiency</a:t>
            </a:r>
          </a:p>
          <a:p>
            <a:pPr marL="137160" indent="-137160">
              <a:buClr>
                <a:srgbClr val="C00000"/>
              </a:buClr>
              <a:buFont typeface="Arial" panose="020B0604020202020204" pitchFamily="34" charset="0"/>
              <a:buChar cha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Crop cultivars genetically enhanced to include and increase their feed value</a:t>
            </a:r>
          </a:p>
        </p:txBody>
      </p:sp>
      <p:sp>
        <p:nvSpPr>
          <p:cNvPr id="6" name="Rounded Rectangle 5"/>
          <p:cNvSpPr/>
          <p:nvPr/>
        </p:nvSpPr>
        <p:spPr>
          <a:xfrm>
            <a:off x="210063" y="4216950"/>
            <a:ext cx="4239398" cy="2614160"/>
          </a:xfrm>
          <a:prstGeom prst="roundRect">
            <a:avLst>
              <a:gd name="adj" fmla="val 3229"/>
            </a:avLst>
          </a:prstGeom>
          <a:noFill/>
          <a:ln>
            <a:noFill/>
          </a:ln>
          <a:effectLst/>
        </p:spPr>
        <p:style>
          <a:lnRef idx="1">
            <a:schemeClr val="accent4"/>
          </a:lnRef>
          <a:fillRef idx="2">
            <a:schemeClr val="accent4"/>
          </a:fillRef>
          <a:effectRef idx="1">
            <a:schemeClr val="accent4"/>
          </a:effectRef>
          <a:fontRef idx="minor">
            <a:schemeClr val="dk1"/>
          </a:fontRef>
        </p:style>
        <p:txBody>
          <a:bodyPr lIns="0" rIns="0" rtlCol="0" anchor="t"/>
          <a:lstStyle/>
          <a:p>
            <a:pPr marL="137160" indent="-137160">
              <a:buClr>
                <a:schemeClr val="accent4"/>
              </a:buClr>
              <a:buFont typeface="Arial" panose="020B0604020202020204" pitchFamily="34" charset="0"/>
              <a:buChar char="•"/>
            </a:pPr>
            <a:r>
              <a:rPr lang="en-GB" sz="1400" dirty="0">
                <a:latin typeface="Arial Unicode MS" panose="020B0604020202020204" pitchFamily="34" charset="-128"/>
                <a:ea typeface="Arial Unicode MS" panose="020B0604020202020204" pitchFamily="34" charset="-128"/>
                <a:cs typeface="Arial Unicode MS" panose="020B0604020202020204" pitchFamily="34" charset="-128"/>
              </a:rPr>
              <a:t>On-farm and small business feed processing technologies developed, piloted and promoted</a:t>
            </a:r>
            <a:endParaRPr lang="es-CO" sz="1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37160" indent="-137160">
              <a:buClr>
                <a:schemeClr val="accent4"/>
              </a:buClr>
              <a:buFont typeface="Arial" panose="020B0604020202020204" pitchFamily="34" charset="0"/>
              <a:buChar char="•"/>
            </a:pPr>
            <a:r>
              <a:rPr lang="en-GB" sz="1400" dirty="0">
                <a:latin typeface="Arial Unicode MS" panose="020B0604020202020204" pitchFamily="34" charset="-128"/>
                <a:ea typeface="Arial Unicode MS" panose="020B0604020202020204" pitchFamily="34" charset="-128"/>
                <a:cs typeface="Arial Unicode MS" panose="020B0604020202020204" pitchFamily="34" charset="-128"/>
              </a:rPr>
              <a:t>On-farm and small business drying and ensiling protocols developed, piloted and promoted</a:t>
            </a:r>
            <a:endParaRPr lang="es-CO" sz="1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37160" indent="-137160">
              <a:buClr>
                <a:schemeClr val="accent4"/>
              </a:buClr>
              <a:buFont typeface="Arial" panose="020B0604020202020204" pitchFamily="34" charset="0"/>
              <a:buChar char="•"/>
            </a:pPr>
            <a:r>
              <a:rPr lang="en-GB" sz="1400" dirty="0">
                <a:latin typeface="Arial Unicode MS" panose="020B0604020202020204" pitchFamily="34" charset="-128"/>
                <a:ea typeface="Arial Unicode MS" panose="020B0604020202020204" pitchFamily="34" charset="-128"/>
                <a:cs typeface="Arial Unicode MS" panose="020B0604020202020204" pitchFamily="34" charset="-128"/>
              </a:rPr>
              <a:t>Agronomic practices and use of indigenous rangeland species defined</a:t>
            </a:r>
            <a:endParaRPr lang="es-CO" sz="1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ounded Rectangle 6"/>
          <p:cNvSpPr/>
          <p:nvPr/>
        </p:nvSpPr>
        <p:spPr>
          <a:xfrm>
            <a:off x="4574059" y="4216950"/>
            <a:ext cx="4239398" cy="2614160"/>
          </a:xfrm>
          <a:prstGeom prst="roundRect">
            <a:avLst>
              <a:gd name="adj" fmla="val 3229"/>
            </a:avLst>
          </a:prstGeom>
          <a:noFill/>
          <a:ln>
            <a:noFill/>
          </a:ln>
          <a:effectLst/>
        </p:spPr>
        <p:style>
          <a:lnRef idx="1">
            <a:schemeClr val="accent6"/>
          </a:lnRef>
          <a:fillRef idx="2">
            <a:schemeClr val="accent6"/>
          </a:fillRef>
          <a:effectRef idx="1">
            <a:schemeClr val="accent6"/>
          </a:effectRef>
          <a:fontRef idx="minor">
            <a:schemeClr val="dk1"/>
          </a:fontRef>
        </p:style>
        <p:txBody>
          <a:bodyPr lIns="0" rIns="0" rtlCol="0" anchor="t"/>
          <a:lstStyle/>
          <a:p>
            <a:pPr marL="137160" indent="-137160">
              <a:buClr>
                <a:schemeClr val="accent6"/>
              </a:buClr>
              <a:buFont typeface="Arial" panose="020B0604020202020204" pitchFamily="34" charset="0"/>
              <a:buChar char="•"/>
            </a:pPr>
            <a:r>
              <a:rPr lang="en-GB" sz="1400" dirty="0">
                <a:latin typeface="Arial Unicode MS" panose="020B0604020202020204" pitchFamily="34" charset="-128"/>
                <a:ea typeface="Arial Unicode MS" panose="020B0604020202020204" pitchFamily="34" charset="-128"/>
                <a:cs typeface="Arial Unicode MS" panose="020B0604020202020204" pitchFamily="34" charset="-128"/>
              </a:rPr>
              <a:t>New gender- and youth-sensitive business models developed, piloted and validated to enhance seed supply, feed transaction and feed processing</a:t>
            </a:r>
            <a:endParaRPr lang="es-CO" sz="1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37160" indent="-137160">
              <a:buClr>
                <a:schemeClr val="accent6"/>
              </a:buClr>
              <a:buFont typeface="Arial" panose="020B0604020202020204" pitchFamily="34" charset="0"/>
              <a:buChar char="•"/>
            </a:pPr>
            <a:r>
              <a:rPr lang="en-GB" sz="1400" dirty="0">
                <a:latin typeface="Arial Unicode MS" panose="020B0604020202020204" pitchFamily="34" charset="-128"/>
                <a:ea typeface="Arial Unicode MS" panose="020B0604020202020204" pitchFamily="34" charset="-128"/>
                <a:cs typeface="Arial Unicode MS" panose="020B0604020202020204" pitchFamily="34" charset="-128"/>
              </a:rPr>
              <a:t>New gender- and youth-sensitive extension approaches developed, piloted and validated to increase uptake of feed and forage technologies</a:t>
            </a:r>
            <a:endParaRPr lang="es-CO" sz="1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37160" indent="-137160">
              <a:buClr>
                <a:schemeClr val="accent6"/>
              </a:buClr>
              <a:buFont typeface="Arial" panose="020B0604020202020204" pitchFamily="34" charset="0"/>
              <a:buChar char="•"/>
            </a:pPr>
            <a:r>
              <a:rPr lang="en-GB" sz="1400" dirty="0">
                <a:latin typeface="Arial Unicode MS" panose="020B0604020202020204" pitchFamily="34" charset="-128"/>
                <a:ea typeface="Arial Unicode MS" panose="020B0604020202020204" pitchFamily="34" charset="-128"/>
                <a:cs typeface="Arial Unicode MS" panose="020B0604020202020204" pitchFamily="34" charset="-128"/>
              </a:rPr>
              <a:t>Approaches for private sector producer linkages developed, piloted and validated to increase innovation potential and technology uptake in the feeds and forages sector</a:t>
            </a:r>
            <a:endParaRPr lang="es-CO" sz="1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Rounded Rectangle 7"/>
          <p:cNvSpPr/>
          <p:nvPr/>
        </p:nvSpPr>
        <p:spPr>
          <a:xfrm>
            <a:off x="210063" y="1219200"/>
            <a:ext cx="4239398" cy="27432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1</a:t>
            </a:r>
          </a:p>
        </p:txBody>
      </p:sp>
      <p:sp>
        <p:nvSpPr>
          <p:cNvPr id="9" name="Rounded Rectangle 8"/>
          <p:cNvSpPr/>
          <p:nvPr/>
        </p:nvSpPr>
        <p:spPr>
          <a:xfrm>
            <a:off x="4574059" y="1219200"/>
            <a:ext cx="4239398" cy="274320"/>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2</a:t>
            </a:r>
          </a:p>
        </p:txBody>
      </p:sp>
      <p:sp>
        <p:nvSpPr>
          <p:cNvPr id="10" name="Rounded Rectangle 9"/>
          <p:cNvSpPr/>
          <p:nvPr/>
        </p:nvSpPr>
        <p:spPr>
          <a:xfrm>
            <a:off x="210063" y="3769635"/>
            <a:ext cx="4239398" cy="27432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3</a:t>
            </a:r>
          </a:p>
        </p:txBody>
      </p:sp>
      <p:sp>
        <p:nvSpPr>
          <p:cNvPr id="11" name="Rounded Rectangle 10"/>
          <p:cNvSpPr/>
          <p:nvPr/>
        </p:nvSpPr>
        <p:spPr>
          <a:xfrm>
            <a:off x="4574059" y="3769635"/>
            <a:ext cx="4239398" cy="27432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 4</a:t>
            </a:r>
          </a:p>
        </p:txBody>
      </p:sp>
    </p:spTree>
    <p:extLst>
      <p:ext uri="{BB962C8B-B14F-4D97-AF65-F5344CB8AC3E}">
        <p14:creationId xmlns:p14="http://schemas.microsoft.com/office/powerpoint/2010/main" val="4014735042"/>
      </p:ext>
    </p:extLst>
  </p:cSld>
  <p:clrMapOvr>
    <a:masterClrMapping/>
  </p:clrMapOvr>
  <p:transition spd="slow">
    <p:wipe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837651196"/>
              </p:ext>
            </p:extLst>
          </p:nvPr>
        </p:nvGraphicFramePr>
        <p:xfrm>
          <a:off x="249253" y="1295400"/>
          <a:ext cx="8666147" cy="5029199"/>
        </p:xfrm>
        <a:graphic>
          <a:graphicData uri="http://schemas.openxmlformats.org/drawingml/2006/table">
            <a:tbl>
              <a:tblPr firstRow="1" firstCol="1" bandCol="1">
                <a:tableStyleId>{793D81CF-94F2-401A-BA57-92F5A7B2D0C5}</a:tableStyleId>
              </a:tblPr>
              <a:tblGrid>
                <a:gridCol w="386527"/>
                <a:gridCol w="2695250"/>
                <a:gridCol w="507670"/>
                <a:gridCol w="507670"/>
                <a:gridCol w="507670"/>
                <a:gridCol w="456014"/>
                <a:gridCol w="559326"/>
                <a:gridCol w="507670"/>
                <a:gridCol w="507670"/>
                <a:gridCol w="507670"/>
                <a:gridCol w="507670"/>
                <a:gridCol w="507670"/>
                <a:gridCol w="507670"/>
              </a:tblGrid>
              <a:tr h="342965">
                <a:tc>
                  <a:txBody>
                    <a:bodyPr/>
                    <a:lstStyle/>
                    <a:p>
                      <a:pPr algn="l" fontAlgn="b"/>
                      <a:r>
                        <a:rPr lang="en-US" sz="1000" u="none" strike="noStrike" dirty="0" smtClean="0">
                          <a:effectLst/>
                        </a:rPr>
                        <a:t>COA</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l" fontAlgn="b"/>
                      <a:r>
                        <a:rPr lang="en-US" sz="1000" u="none" strike="noStrike" dirty="0">
                          <a:effectLst/>
                        </a:rPr>
                        <a:t>Major research lines</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ETH</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TAN</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KEN</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IND</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NIC</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VIE</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TUN</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RWA</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NGA</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smtClean="0">
                          <a:effectLst/>
                        </a:rPr>
                        <a:t>Other</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c>
                  <a:txBody>
                    <a:bodyPr/>
                    <a:lstStyle/>
                    <a:p>
                      <a:pPr algn="ctr" fontAlgn="b"/>
                      <a:r>
                        <a:rPr lang="en-US" sz="1000" u="none" strike="noStrike" dirty="0">
                          <a:effectLst/>
                        </a:rPr>
                        <a:t>Global</a:t>
                      </a:r>
                      <a:endParaRPr lang="en-US" sz="1000" b="1" i="0" u="none" strike="noStrike" dirty="0">
                        <a:solidFill>
                          <a:srgbClr val="000000"/>
                        </a:solidFill>
                        <a:effectLst/>
                        <a:latin typeface="Calibri" panose="020F0502020204030204" pitchFamily="34" charset="0"/>
                      </a:endParaRPr>
                    </a:p>
                  </a:txBody>
                  <a:tcPr marL="34290" marR="34290" marT="34290" marB="34290" anchor="ctr">
                    <a:solidFill>
                      <a:schemeClr val="bg1">
                        <a:lumMod val="50000"/>
                      </a:schemeClr>
                    </a:solidFill>
                  </a:tcPr>
                </a:tc>
              </a:tr>
              <a:tr h="345337">
                <a:tc rowSpan="3">
                  <a:txBody>
                    <a:bodyPr/>
                    <a:lstStyle/>
                    <a:p>
                      <a:pPr algn="ctr" fontAlgn="ctr"/>
                      <a:r>
                        <a:rPr lang="en-US" sz="1000" u="none" strike="noStrike">
                          <a:effectLst/>
                        </a:rPr>
                        <a:t>1</a:t>
                      </a:r>
                      <a:endParaRPr lang="en-US" sz="1000" b="1" i="0" u="none" strike="noStrike">
                        <a:solidFill>
                          <a:srgbClr val="000000"/>
                        </a:solidFill>
                        <a:effectLst/>
                        <a:latin typeface="Calibri" panose="020F0502020204030204" pitchFamily="34" charset="0"/>
                      </a:endParaRPr>
                    </a:p>
                  </a:txBody>
                  <a:tcPr marL="34290" marR="34290" marT="34290" marB="34290" anchor="ctr"/>
                </a:tc>
                <a:tc>
                  <a:txBody>
                    <a:bodyPr/>
                    <a:lstStyle/>
                    <a:p>
                      <a:pPr algn="l" fontAlgn="t"/>
                      <a:r>
                        <a:rPr lang="en-US" sz="1000" u="none" strike="noStrike" dirty="0">
                          <a:effectLst/>
                        </a:rPr>
                        <a:t>Facilitating on-farm feed assessment and prioritization with local partners</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r>
              <a:tr h="518003">
                <a:tc vMerge="1">
                  <a:txBody>
                    <a:bodyPr/>
                    <a:lstStyle/>
                    <a:p>
                      <a:endParaRPr lang="en-US"/>
                    </a:p>
                  </a:txBody>
                  <a:tcPr/>
                </a:tc>
                <a:tc>
                  <a:txBody>
                    <a:bodyPr/>
                    <a:lstStyle/>
                    <a:p>
                      <a:pPr algn="l" fontAlgn="t"/>
                      <a:r>
                        <a:rPr lang="en-US" sz="1000" u="none" strike="noStrike" dirty="0">
                          <a:effectLst/>
                        </a:rPr>
                        <a:t>Developing large-scale feed assessments to support decision making and prioritization at national level</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r>
              <a:tr h="518003">
                <a:tc vMerge="1">
                  <a:txBody>
                    <a:bodyPr/>
                    <a:lstStyle/>
                    <a:p>
                      <a:endParaRPr lang="en-US"/>
                    </a:p>
                  </a:txBody>
                  <a:tcPr/>
                </a:tc>
                <a:tc>
                  <a:txBody>
                    <a:bodyPr/>
                    <a:lstStyle/>
                    <a:p>
                      <a:pPr algn="l" fontAlgn="t"/>
                      <a:r>
                        <a:rPr lang="en-US" sz="1000" u="none" strike="noStrike" dirty="0">
                          <a:effectLst/>
                        </a:rPr>
                        <a:t>Global knowledge products and tools to allow focused effort on likely feed intervention winners in key geographies</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r>
              <a:tr h="518003">
                <a:tc rowSpan="3">
                  <a:txBody>
                    <a:bodyPr/>
                    <a:lstStyle/>
                    <a:p>
                      <a:pPr algn="ctr" fontAlgn="ctr"/>
                      <a:r>
                        <a:rPr lang="en-US" sz="1000" u="none" strike="noStrike">
                          <a:effectLst/>
                        </a:rPr>
                        <a:t>2</a:t>
                      </a:r>
                      <a:endParaRPr lang="en-US" sz="1000" b="1" i="0" u="none" strike="noStrike">
                        <a:solidFill>
                          <a:srgbClr val="000000"/>
                        </a:solidFill>
                        <a:effectLst/>
                        <a:latin typeface="Calibri" panose="020F0502020204030204" pitchFamily="34" charset="0"/>
                      </a:endParaRPr>
                    </a:p>
                  </a:txBody>
                  <a:tcPr marL="34290" marR="34290" marT="34290" marB="34290" anchor="ctr"/>
                </a:tc>
                <a:tc>
                  <a:txBody>
                    <a:bodyPr/>
                    <a:lstStyle/>
                    <a:p>
                      <a:pPr algn="l" fontAlgn="t"/>
                      <a:r>
                        <a:rPr lang="en-US" sz="1000" u="none" strike="noStrike" dirty="0">
                          <a:effectLst/>
                        </a:rPr>
                        <a:t>Selection and breeding of competitive, resource-efficient, highly productive and high quality forages</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0" marB="0" anchor="ctr"/>
                </a:tc>
              </a:tr>
              <a:tr h="343635">
                <a:tc vMerge="1">
                  <a:txBody>
                    <a:bodyPr/>
                    <a:lstStyle/>
                    <a:p>
                      <a:endParaRPr lang="en-US"/>
                    </a:p>
                  </a:txBody>
                  <a:tcPr/>
                </a:tc>
                <a:tc>
                  <a:txBody>
                    <a:bodyPr/>
                    <a:lstStyle/>
                    <a:p>
                      <a:pPr algn="l" fontAlgn="t"/>
                      <a:r>
                        <a:rPr lang="en-US" sz="1000" u="none" strike="noStrike" dirty="0">
                          <a:effectLst/>
                        </a:rPr>
                        <a:t>Tools, Ontologies &amp; </a:t>
                      </a:r>
                      <a:r>
                        <a:rPr lang="en-US" sz="1000" u="none" strike="noStrike" dirty="0" smtClean="0">
                          <a:effectLst/>
                        </a:rPr>
                        <a:t>Platforms</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r>
              <a:tr h="595705">
                <a:tc vMerge="1">
                  <a:txBody>
                    <a:bodyPr/>
                    <a:lstStyle/>
                    <a:p>
                      <a:endParaRPr lang="en-US"/>
                    </a:p>
                  </a:txBody>
                  <a:tcPr/>
                </a:tc>
                <a:tc>
                  <a:txBody>
                    <a:bodyPr/>
                    <a:lstStyle/>
                    <a:p>
                      <a:pPr algn="l" fontAlgn="t"/>
                      <a:r>
                        <a:rPr lang="en-US" sz="1000" u="none" strike="noStrike" dirty="0">
                          <a:effectLst/>
                        </a:rPr>
                        <a:t>Development of food-feed-crops with high nutritive value and feed biomass through genetic enhancement of crop cultivars</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r>
              <a:tr h="250368">
                <a:tc rowSpan="3">
                  <a:txBody>
                    <a:bodyPr/>
                    <a:lstStyle/>
                    <a:p>
                      <a:pPr algn="ctr" fontAlgn="ctr"/>
                      <a:r>
                        <a:rPr lang="en-US" sz="1000" u="none" strike="noStrike">
                          <a:effectLst/>
                        </a:rPr>
                        <a:t>3</a:t>
                      </a:r>
                      <a:endParaRPr lang="en-US" sz="1000" b="1" i="0" u="none" strike="noStrike">
                        <a:solidFill>
                          <a:srgbClr val="000000"/>
                        </a:solidFill>
                        <a:effectLst/>
                        <a:latin typeface="Calibri" panose="020F0502020204030204" pitchFamily="34" charset="0"/>
                      </a:endParaRPr>
                    </a:p>
                  </a:txBody>
                  <a:tcPr marL="34290" marR="34290" marT="34290" marB="34290" anchor="ctr"/>
                </a:tc>
                <a:tc>
                  <a:txBody>
                    <a:bodyPr/>
                    <a:lstStyle/>
                    <a:p>
                      <a:pPr algn="l" fontAlgn="t"/>
                      <a:r>
                        <a:rPr lang="en-US" sz="1000" u="none" strike="noStrike" dirty="0">
                          <a:effectLst/>
                        </a:rPr>
                        <a:t>Feed processing on-farm</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effectLst/>
                        </a:rPr>
                        <a:t>X</a:t>
                      </a:r>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u="none" strike="noStrike" kern="1200" dirty="0" smtClean="0">
                          <a:solidFill>
                            <a:schemeClr val="dk1"/>
                          </a:solidFill>
                          <a:effectLst/>
                          <a:latin typeface="+mn-lt"/>
                          <a:ea typeface="+mn-ea"/>
                          <a:cs typeface="+mn-cs"/>
                        </a:rPr>
                        <a:t>X</a:t>
                      </a: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r>
              <a:tr h="250368">
                <a:tc vMerge="1">
                  <a:txBody>
                    <a:bodyPr/>
                    <a:lstStyle/>
                    <a:p>
                      <a:endParaRPr lang="en-US"/>
                    </a:p>
                  </a:txBody>
                  <a:tcPr/>
                </a:tc>
                <a:tc>
                  <a:txBody>
                    <a:bodyPr/>
                    <a:lstStyle/>
                    <a:p>
                      <a:pPr algn="l" fontAlgn="t"/>
                      <a:r>
                        <a:rPr lang="en-US" sz="1000" u="none" strike="noStrike" dirty="0">
                          <a:effectLst/>
                        </a:rPr>
                        <a:t>Feed Processing off-farm</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r>
              <a:tr h="423038">
                <a:tc vMerge="1">
                  <a:txBody>
                    <a:bodyPr/>
                    <a:lstStyle/>
                    <a:p>
                      <a:endParaRPr lang="en-US"/>
                    </a:p>
                  </a:txBody>
                  <a:tcPr/>
                </a:tc>
                <a:tc>
                  <a:txBody>
                    <a:bodyPr/>
                    <a:lstStyle/>
                    <a:p>
                      <a:pPr algn="l" fontAlgn="t"/>
                      <a:r>
                        <a:rPr lang="en-US" sz="1000" u="none" strike="noStrike" dirty="0">
                          <a:effectLst/>
                        </a:rPr>
                        <a:t>Agronomic practices and use of indigenous rangeland species</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r>
              <a:tr h="423038">
                <a:tc rowSpan="3">
                  <a:txBody>
                    <a:bodyPr/>
                    <a:lstStyle/>
                    <a:p>
                      <a:pPr algn="ctr" fontAlgn="ctr"/>
                      <a:r>
                        <a:rPr lang="en-US" sz="1000" u="none" strike="noStrike">
                          <a:effectLst/>
                        </a:rPr>
                        <a:t>4</a:t>
                      </a:r>
                      <a:endParaRPr lang="en-US" sz="1000" b="1" i="0" u="none" strike="noStrike">
                        <a:solidFill>
                          <a:srgbClr val="000000"/>
                        </a:solidFill>
                        <a:effectLst/>
                        <a:latin typeface="Calibri" panose="020F0502020204030204" pitchFamily="34" charset="0"/>
                      </a:endParaRPr>
                    </a:p>
                  </a:txBody>
                  <a:tcPr marL="34290" marR="34290" marT="34290" marB="34290" anchor="ctr"/>
                </a:tc>
                <a:tc>
                  <a:txBody>
                    <a:bodyPr/>
                    <a:lstStyle/>
                    <a:p>
                      <a:pPr algn="l" fontAlgn="t"/>
                      <a:r>
                        <a:rPr lang="en-US" sz="1000" u="none" strike="noStrike" dirty="0">
                          <a:effectLst/>
                        </a:rPr>
                        <a:t>Business models seed supply, feed transaction and processing</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r>
              <a:tr h="250368">
                <a:tc vMerge="1">
                  <a:txBody>
                    <a:bodyPr/>
                    <a:lstStyle/>
                    <a:p>
                      <a:endParaRPr lang="en-US"/>
                    </a:p>
                  </a:txBody>
                  <a:tcPr/>
                </a:tc>
                <a:tc>
                  <a:txBody>
                    <a:bodyPr/>
                    <a:lstStyle/>
                    <a:p>
                      <a:pPr algn="l" fontAlgn="t"/>
                      <a:r>
                        <a:rPr lang="en-US" sz="1000" u="none" strike="noStrike">
                          <a:effectLst/>
                        </a:rPr>
                        <a:t>Extension approaches</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r>
              <a:tr h="250368">
                <a:tc vMerge="1">
                  <a:txBody>
                    <a:bodyPr/>
                    <a:lstStyle/>
                    <a:p>
                      <a:endParaRPr lang="en-US"/>
                    </a:p>
                  </a:txBody>
                  <a:tcPr/>
                </a:tc>
                <a:tc>
                  <a:txBody>
                    <a:bodyPr/>
                    <a:lstStyle/>
                    <a:p>
                      <a:pPr algn="l" fontAlgn="t"/>
                      <a:r>
                        <a:rPr lang="en-US" sz="1000" u="none" strike="noStrike" dirty="0">
                          <a:effectLst/>
                        </a:rPr>
                        <a:t>Private sector producer linkages</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34290" marR="34290" marT="34290" marB="3429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34290" marR="34290" marT="34290" marB="34290" anchor="ctr"/>
                </a:tc>
              </a:tr>
            </a:tbl>
          </a:graphicData>
        </a:graphic>
      </p:graphicFrame>
      <p:sp>
        <p:nvSpPr>
          <p:cNvPr id="2" name="Text Placeholder 1"/>
          <p:cNvSpPr>
            <a:spLocks noGrp="1"/>
          </p:cNvSpPr>
          <p:nvPr>
            <p:ph type="body" sz="quarter" idx="11"/>
          </p:nvPr>
        </p:nvSpPr>
        <p:spPr/>
        <p:txBody>
          <a:bodyPr/>
          <a:lstStyle/>
          <a:p>
            <a:r>
              <a:rPr lang="en-US" altLang="es-CO" dirty="0"/>
              <a:t>Key work contributing to the CRP priority </a:t>
            </a:r>
            <a:r>
              <a:rPr lang="en-US" altLang="es-CO" dirty="0" smtClean="0"/>
              <a:t>countries</a:t>
            </a:r>
            <a:endParaRPr lang="en-US" altLang="es-CO" dirty="0"/>
          </a:p>
        </p:txBody>
      </p:sp>
    </p:spTree>
    <p:extLst>
      <p:ext uri="{BB962C8B-B14F-4D97-AF65-F5344CB8AC3E}">
        <p14:creationId xmlns:p14="http://schemas.microsoft.com/office/powerpoint/2010/main" val="3002809216"/>
      </p:ext>
    </p:extLst>
  </p:cSld>
  <p:clrMapOvr>
    <a:masterClrMapping/>
  </p:clrMapOvr>
  <p:transition spd="slow">
    <p:wipe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3"/>
          <p:cNvSpPr txBox="1">
            <a:spLocks/>
          </p:cNvSpPr>
          <p:nvPr/>
        </p:nvSpPr>
        <p:spPr>
          <a:xfrm>
            <a:off x="1943962" y="2438400"/>
            <a:ext cx="6666637" cy="609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smtClean="0"/>
              <a:t>Our targets</a:t>
            </a:r>
            <a:endParaRPr lang="en-US" dirty="0"/>
          </a:p>
        </p:txBody>
      </p:sp>
      <p:sp>
        <p:nvSpPr>
          <p:cNvPr id="5" name="Rectangle 4"/>
          <p:cNvSpPr/>
          <p:nvPr/>
        </p:nvSpPr>
        <p:spPr>
          <a:xfrm>
            <a:off x="1143648" y="2286000"/>
            <a:ext cx="723467"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F.</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6" name="Straight Connector 5"/>
          <p:cNvCxnSpPr/>
          <p:nvPr/>
        </p:nvCxnSpPr>
        <p:spPr>
          <a:xfrm>
            <a:off x="0" y="3209330"/>
            <a:ext cx="6477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9209298"/>
      </p:ext>
    </p:extLst>
  </p:cSld>
  <p:clrMapOvr>
    <a:masterClrMapping/>
  </p:clrMapOvr>
  <p:transition spd="slow">
    <p:wipe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1</a:t>
            </a:r>
            <a:endParaRPr lang="en-GB" dirty="0"/>
          </a:p>
        </p:txBody>
      </p:sp>
      <p:sp>
        <p:nvSpPr>
          <p:cNvPr id="7" name="Text Placeholder 6"/>
          <p:cNvSpPr>
            <a:spLocks noGrp="1"/>
          </p:cNvSpPr>
          <p:nvPr>
            <p:ph type="body" sz="quarter" idx="12"/>
          </p:nvPr>
        </p:nvSpPr>
        <p:spPr/>
        <p:txBody>
          <a:bodyPr>
            <a:normAutofit fontScale="85000" lnSpcReduction="20000"/>
          </a:bodyPr>
          <a:lstStyle/>
          <a:p>
            <a:pPr marL="0" indent="0">
              <a:lnSpc>
                <a:spcPct val="120000"/>
              </a:lnSpc>
              <a:spcBef>
                <a:spcPts val="0"/>
              </a:spcBef>
              <a:spcAft>
                <a:spcPts val="0"/>
              </a:spcAft>
              <a:buNone/>
            </a:pPr>
            <a:r>
              <a:rPr lang="en-GB" b="1" dirty="0"/>
              <a:t>Product 1: </a:t>
            </a:r>
            <a:r>
              <a:rPr lang="en-US" b="1" dirty="0"/>
              <a:t>Facilitating on-farm feed assessment and prioritization</a:t>
            </a:r>
          </a:p>
          <a:p>
            <a:pPr marL="0" indent="0">
              <a:lnSpc>
                <a:spcPct val="120000"/>
              </a:lnSpc>
              <a:spcBef>
                <a:spcPts val="0"/>
              </a:spcBef>
              <a:spcAft>
                <a:spcPts val="0"/>
              </a:spcAft>
              <a:buNone/>
            </a:pPr>
            <a:endParaRPr lang="en-US" b="1" dirty="0"/>
          </a:p>
          <a:p>
            <a:pPr marL="0" indent="0">
              <a:lnSpc>
                <a:spcPct val="120000"/>
              </a:lnSpc>
              <a:spcBef>
                <a:spcPts val="0"/>
              </a:spcBef>
              <a:spcAft>
                <a:spcPts val="0"/>
              </a:spcAft>
              <a:buNone/>
            </a:pPr>
            <a:r>
              <a:rPr lang="en-US" b="1" dirty="0"/>
              <a:t>Milestones:</a:t>
            </a:r>
          </a:p>
          <a:p>
            <a:pPr>
              <a:lnSpc>
                <a:spcPct val="120000"/>
              </a:lnSpc>
              <a:spcBef>
                <a:spcPts val="0"/>
              </a:spcBef>
              <a:spcAft>
                <a:spcPts val="0"/>
              </a:spcAft>
            </a:pPr>
            <a:r>
              <a:rPr lang="en-US" b="1" dirty="0"/>
              <a:t>2017 &amp; 2018: </a:t>
            </a:r>
            <a:r>
              <a:rPr lang="es-CO" dirty="0" err="1"/>
              <a:t>Existing</a:t>
            </a:r>
            <a:r>
              <a:rPr lang="es-CO" dirty="0"/>
              <a:t> </a:t>
            </a:r>
            <a:r>
              <a:rPr lang="es-CO" dirty="0" err="1"/>
              <a:t>tools</a:t>
            </a:r>
            <a:r>
              <a:rPr lang="es-CO" dirty="0"/>
              <a:t> (</a:t>
            </a:r>
            <a:r>
              <a:rPr lang="es-CO" dirty="0" err="1"/>
              <a:t>e.g</a:t>
            </a:r>
            <a:r>
              <a:rPr lang="es-CO" dirty="0"/>
              <a:t>. </a:t>
            </a:r>
            <a:r>
              <a:rPr lang="es-CO" dirty="0" err="1"/>
              <a:t>Legume</a:t>
            </a:r>
            <a:r>
              <a:rPr lang="es-CO" dirty="0"/>
              <a:t> CHOICE, FEAST, NIRS, </a:t>
            </a:r>
            <a:r>
              <a:rPr lang="es-CO" dirty="0" err="1"/>
              <a:t>feed-demand</a:t>
            </a:r>
            <a:r>
              <a:rPr lang="es-CO" dirty="0"/>
              <a:t> </a:t>
            </a:r>
            <a:r>
              <a:rPr lang="es-CO" dirty="0" err="1"/>
              <a:t>scenarios</a:t>
            </a:r>
            <a:r>
              <a:rPr lang="es-CO" dirty="0"/>
              <a:t>) </a:t>
            </a:r>
            <a:r>
              <a:rPr lang="es-CO" dirty="0" err="1"/>
              <a:t>have</a:t>
            </a:r>
            <a:r>
              <a:rPr lang="es-CO" dirty="0"/>
              <a:t> </a:t>
            </a:r>
            <a:r>
              <a:rPr lang="es-CO" dirty="0" err="1"/>
              <a:t>been</a:t>
            </a:r>
            <a:r>
              <a:rPr lang="es-CO" dirty="0"/>
              <a:t> </a:t>
            </a:r>
            <a:r>
              <a:rPr lang="es-CO" dirty="0" err="1"/>
              <a:t>refined</a:t>
            </a:r>
            <a:endParaRPr lang="es-CO" dirty="0"/>
          </a:p>
          <a:p>
            <a:pPr>
              <a:lnSpc>
                <a:spcPct val="120000"/>
              </a:lnSpc>
              <a:spcBef>
                <a:spcPts val="0"/>
              </a:spcBef>
              <a:spcAft>
                <a:spcPts val="0"/>
              </a:spcAft>
            </a:pPr>
            <a:r>
              <a:rPr lang="es-CO" b="1" dirty="0"/>
              <a:t>2019 &amp; 2020: </a:t>
            </a:r>
            <a:r>
              <a:rPr lang="es-CO" dirty="0" err="1"/>
              <a:t>The</a:t>
            </a:r>
            <a:r>
              <a:rPr lang="es-CO" dirty="0"/>
              <a:t> </a:t>
            </a:r>
            <a:r>
              <a:rPr lang="es-CO" dirty="0" err="1"/>
              <a:t>refined</a:t>
            </a:r>
            <a:r>
              <a:rPr lang="es-CO" dirty="0"/>
              <a:t> </a:t>
            </a:r>
            <a:r>
              <a:rPr lang="es-CO" dirty="0" err="1"/>
              <a:t>tools</a:t>
            </a:r>
            <a:r>
              <a:rPr lang="es-CO" dirty="0"/>
              <a:t> are </a:t>
            </a:r>
            <a:r>
              <a:rPr lang="es-CO" dirty="0" err="1"/>
              <a:t>being</a:t>
            </a:r>
            <a:r>
              <a:rPr lang="es-CO" dirty="0"/>
              <a:t> </a:t>
            </a:r>
            <a:r>
              <a:rPr lang="es-CO" dirty="0" err="1"/>
              <a:t>used</a:t>
            </a:r>
            <a:r>
              <a:rPr lang="es-CO" dirty="0"/>
              <a:t> in at </a:t>
            </a:r>
            <a:r>
              <a:rPr lang="es-CO" dirty="0" err="1"/>
              <a:t>least</a:t>
            </a:r>
            <a:r>
              <a:rPr lang="es-CO" dirty="0"/>
              <a:t> 1 CRP </a:t>
            </a:r>
            <a:r>
              <a:rPr lang="es-CO" dirty="0" err="1"/>
              <a:t>priority</a:t>
            </a:r>
            <a:r>
              <a:rPr lang="es-CO" dirty="0"/>
              <a:t> country</a:t>
            </a:r>
          </a:p>
          <a:p>
            <a:pPr>
              <a:lnSpc>
                <a:spcPct val="120000"/>
              </a:lnSpc>
              <a:spcBef>
                <a:spcPts val="0"/>
              </a:spcBef>
              <a:spcAft>
                <a:spcPts val="0"/>
              </a:spcAft>
            </a:pPr>
            <a:r>
              <a:rPr lang="es-CO" b="1" dirty="0"/>
              <a:t>2021 &amp; 2022: </a:t>
            </a:r>
            <a:r>
              <a:rPr lang="es-CO" dirty="0" err="1"/>
              <a:t>The</a:t>
            </a:r>
            <a:r>
              <a:rPr lang="es-CO" dirty="0"/>
              <a:t> </a:t>
            </a:r>
            <a:r>
              <a:rPr lang="es-CO" dirty="0" err="1"/>
              <a:t>refined</a:t>
            </a:r>
            <a:r>
              <a:rPr lang="es-CO" dirty="0"/>
              <a:t> </a:t>
            </a:r>
            <a:r>
              <a:rPr lang="es-CO" dirty="0" err="1"/>
              <a:t>tools</a:t>
            </a:r>
            <a:r>
              <a:rPr lang="es-CO" dirty="0"/>
              <a:t> are </a:t>
            </a:r>
            <a:r>
              <a:rPr lang="es-CO" dirty="0" err="1"/>
              <a:t>being</a:t>
            </a:r>
            <a:r>
              <a:rPr lang="es-CO" dirty="0"/>
              <a:t> </a:t>
            </a:r>
            <a:r>
              <a:rPr lang="es-CO" dirty="0" err="1"/>
              <a:t>used</a:t>
            </a:r>
            <a:r>
              <a:rPr lang="es-CO" dirty="0"/>
              <a:t> in at </a:t>
            </a:r>
            <a:r>
              <a:rPr lang="es-CO" dirty="0" err="1"/>
              <a:t>least</a:t>
            </a:r>
            <a:r>
              <a:rPr lang="es-CO" dirty="0"/>
              <a:t> 4 CRP </a:t>
            </a:r>
            <a:r>
              <a:rPr lang="es-CO" dirty="0" err="1"/>
              <a:t>priority</a:t>
            </a:r>
            <a:r>
              <a:rPr lang="es-CO" dirty="0"/>
              <a:t> </a:t>
            </a:r>
            <a:r>
              <a:rPr lang="es-CO" dirty="0" err="1"/>
              <a:t>countries</a:t>
            </a:r>
            <a:endParaRPr lang="es-CO" dirty="0"/>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Targets: </a:t>
            </a:r>
          </a:p>
          <a:p>
            <a:pPr marL="457200" indent="-457200">
              <a:lnSpc>
                <a:spcPct val="120000"/>
              </a:lnSpc>
              <a:spcBef>
                <a:spcPts val="0"/>
              </a:spcBef>
              <a:spcAft>
                <a:spcPts val="0"/>
              </a:spcAft>
              <a:buAutoNum type="alphaLcParenR"/>
            </a:pPr>
            <a:r>
              <a:rPr lang="en-US" dirty="0"/>
              <a:t>5% </a:t>
            </a:r>
            <a:r>
              <a:rPr lang="en-US" dirty="0" err="1"/>
              <a:t>i</a:t>
            </a:r>
            <a:r>
              <a:rPr lang="es-CO" dirty="0" err="1"/>
              <a:t>mprovement</a:t>
            </a:r>
            <a:r>
              <a:rPr lang="es-CO" dirty="0"/>
              <a:t> in </a:t>
            </a:r>
            <a:r>
              <a:rPr lang="es-CO" dirty="0" err="1"/>
              <a:t>utilization</a:t>
            </a:r>
            <a:r>
              <a:rPr lang="es-CO" dirty="0"/>
              <a:t> of </a:t>
            </a:r>
            <a:r>
              <a:rPr lang="es-CO" dirty="0" err="1"/>
              <a:t>feeds</a:t>
            </a:r>
            <a:r>
              <a:rPr lang="es-CO" dirty="0"/>
              <a:t> and </a:t>
            </a:r>
            <a:r>
              <a:rPr lang="es-CO" dirty="0" err="1"/>
              <a:t>forages</a:t>
            </a:r>
            <a:endParaRPr lang="es-CO" dirty="0"/>
          </a:p>
          <a:p>
            <a:pPr marL="457200" indent="-457200">
              <a:lnSpc>
                <a:spcPct val="120000"/>
              </a:lnSpc>
              <a:spcBef>
                <a:spcPts val="0"/>
              </a:spcBef>
              <a:spcAft>
                <a:spcPts val="0"/>
              </a:spcAft>
              <a:buAutoNum type="alphaLcParenR"/>
            </a:pPr>
            <a:r>
              <a:rPr lang="es-CO" dirty="0"/>
              <a:t>10% </a:t>
            </a:r>
            <a:r>
              <a:rPr lang="es-CO" dirty="0" err="1"/>
              <a:t>increase</a:t>
            </a:r>
            <a:r>
              <a:rPr lang="es-CO" dirty="0"/>
              <a:t> in animal </a:t>
            </a:r>
            <a:r>
              <a:rPr lang="es-CO" dirty="0" err="1"/>
              <a:t>production</a:t>
            </a:r>
            <a:r>
              <a:rPr lang="es-CO" dirty="0"/>
              <a:t> </a:t>
            </a:r>
            <a:r>
              <a:rPr lang="es-CO" dirty="0" err="1"/>
              <a:t>when</a:t>
            </a:r>
            <a:r>
              <a:rPr lang="es-CO" dirty="0"/>
              <a:t> </a:t>
            </a:r>
            <a:r>
              <a:rPr lang="es-CO" dirty="0" err="1"/>
              <a:t>using</a:t>
            </a:r>
            <a:r>
              <a:rPr lang="es-CO" dirty="0"/>
              <a:t> </a:t>
            </a:r>
            <a:r>
              <a:rPr lang="es-CO" dirty="0" err="1"/>
              <a:t>improved</a:t>
            </a:r>
            <a:r>
              <a:rPr lang="es-CO" dirty="0"/>
              <a:t> </a:t>
            </a:r>
            <a:r>
              <a:rPr lang="es-CO" dirty="0" err="1"/>
              <a:t>feed</a:t>
            </a:r>
            <a:r>
              <a:rPr lang="es-CO" dirty="0"/>
              <a:t> and </a:t>
            </a:r>
            <a:r>
              <a:rPr lang="es-CO" dirty="0" err="1"/>
              <a:t>forage</a:t>
            </a:r>
            <a:r>
              <a:rPr lang="es-CO" dirty="0"/>
              <a:t> </a:t>
            </a:r>
            <a:r>
              <a:rPr lang="es-CO" dirty="0" err="1"/>
              <a:t>technologies</a:t>
            </a:r>
            <a:endParaRPr lang="es-CO" dirty="0"/>
          </a:p>
          <a:p>
            <a:pPr marL="457200" indent="-457200">
              <a:lnSpc>
                <a:spcPct val="120000"/>
              </a:lnSpc>
              <a:spcBef>
                <a:spcPts val="0"/>
              </a:spcBef>
              <a:spcAft>
                <a:spcPts val="0"/>
              </a:spcAft>
              <a:buAutoNum type="alphaLcParenR"/>
            </a:pPr>
            <a:r>
              <a:rPr lang="es-CO" dirty="0"/>
              <a:t>5% </a:t>
            </a:r>
            <a:r>
              <a:rPr lang="es-CO" dirty="0" err="1"/>
              <a:t>accuracy</a:t>
            </a:r>
            <a:r>
              <a:rPr lang="es-CO" dirty="0"/>
              <a:t> </a:t>
            </a:r>
            <a:r>
              <a:rPr lang="es-CO" dirty="0" err="1"/>
              <a:t>increase</a:t>
            </a:r>
            <a:r>
              <a:rPr lang="es-CO" dirty="0"/>
              <a:t> </a:t>
            </a:r>
            <a:r>
              <a:rPr lang="es-CO" dirty="0" err="1"/>
              <a:t>for</a:t>
            </a:r>
            <a:r>
              <a:rPr lang="es-CO" dirty="0"/>
              <a:t> </a:t>
            </a:r>
            <a:r>
              <a:rPr lang="es-CO" dirty="0" err="1"/>
              <a:t>biomass</a:t>
            </a:r>
            <a:r>
              <a:rPr lang="es-CO" dirty="0"/>
              <a:t> and </a:t>
            </a:r>
            <a:r>
              <a:rPr lang="es-CO" dirty="0" err="1"/>
              <a:t>quality</a:t>
            </a:r>
            <a:r>
              <a:rPr lang="es-CO" dirty="0"/>
              <a:t> </a:t>
            </a:r>
            <a:r>
              <a:rPr lang="es-CO" dirty="0" err="1" smtClean="0"/>
              <a:t>estimation</a:t>
            </a:r>
            <a:endParaRPr lang="en-US" dirty="0"/>
          </a:p>
        </p:txBody>
      </p:sp>
    </p:spTree>
    <p:extLst>
      <p:ext uri="{BB962C8B-B14F-4D97-AF65-F5344CB8AC3E}">
        <p14:creationId xmlns:p14="http://schemas.microsoft.com/office/powerpoint/2010/main" val="2921011722"/>
      </p:ext>
    </p:extLst>
  </p:cSld>
  <p:clrMapOvr>
    <a:masterClrMapping/>
  </p:clrMapOvr>
  <p:transition spd="slow">
    <p:wipe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1</a:t>
            </a:r>
            <a:endParaRPr lang="en-GB" dirty="0"/>
          </a:p>
        </p:txBody>
      </p:sp>
      <p:sp>
        <p:nvSpPr>
          <p:cNvPr id="4" name="Text Placeholder 3"/>
          <p:cNvSpPr>
            <a:spLocks noGrp="1"/>
          </p:cNvSpPr>
          <p:nvPr>
            <p:ph type="body" sz="quarter" idx="12"/>
          </p:nvPr>
        </p:nvSpPr>
        <p:spPr/>
        <p:txBody>
          <a:bodyPr>
            <a:normAutofit fontScale="77500" lnSpcReduction="20000"/>
          </a:bodyPr>
          <a:lstStyle/>
          <a:p>
            <a:pPr marL="0" indent="0">
              <a:lnSpc>
                <a:spcPct val="120000"/>
              </a:lnSpc>
              <a:spcBef>
                <a:spcPts val="0"/>
              </a:spcBef>
              <a:spcAft>
                <a:spcPts val="0"/>
              </a:spcAft>
              <a:buNone/>
            </a:pPr>
            <a:r>
              <a:rPr lang="en-GB" b="1" dirty="0"/>
              <a:t>Product 2: </a:t>
            </a:r>
            <a:r>
              <a:rPr lang="en-US" b="1" dirty="0"/>
              <a:t>Developing large-scale feed assessments and prioritization at national level</a:t>
            </a:r>
          </a:p>
          <a:p>
            <a:pPr marL="0" indent="0">
              <a:lnSpc>
                <a:spcPct val="120000"/>
              </a:lnSpc>
              <a:spcBef>
                <a:spcPts val="0"/>
              </a:spcBef>
              <a:spcAft>
                <a:spcPts val="0"/>
              </a:spcAft>
              <a:buNone/>
            </a:pPr>
            <a:endParaRPr lang="en-US" b="1" dirty="0"/>
          </a:p>
          <a:p>
            <a:pPr marL="0" indent="0">
              <a:lnSpc>
                <a:spcPct val="120000"/>
              </a:lnSpc>
              <a:spcBef>
                <a:spcPts val="0"/>
              </a:spcBef>
              <a:spcAft>
                <a:spcPts val="0"/>
              </a:spcAft>
              <a:buNone/>
            </a:pPr>
            <a:r>
              <a:rPr lang="en-US" b="1" dirty="0"/>
              <a:t>Milestones:</a:t>
            </a:r>
          </a:p>
          <a:p>
            <a:pPr>
              <a:lnSpc>
                <a:spcPct val="120000"/>
              </a:lnSpc>
              <a:spcBef>
                <a:spcPts val="0"/>
              </a:spcBef>
              <a:spcAft>
                <a:spcPts val="0"/>
              </a:spcAft>
            </a:pPr>
            <a:r>
              <a:rPr lang="en-US" b="1" dirty="0"/>
              <a:t>2017, 2018, 2019: </a:t>
            </a:r>
            <a:r>
              <a:rPr lang="en-US" dirty="0"/>
              <a:t>At least 3 tools have been developed for large-scale feed assessments (e.g. Ge+P11neric interactive  feed supply-demand tool; cost-benefit analyses; impact assessments)</a:t>
            </a:r>
          </a:p>
          <a:p>
            <a:pPr>
              <a:lnSpc>
                <a:spcPct val="120000"/>
              </a:lnSpc>
              <a:spcBef>
                <a:spcPts val="0"/>
              </a:spcBef>
              <a:spcAft>
                <a:spcPts val="0"/>
              </a:spcAft>
            </a:pPr>
            <a:r>
              <a:rPr lang="es-CO" b="1" dirty="0"/>
              <a:t>2019: </a:t>
            </a:r>
            <a:r>
              <a:rPr lang="en-US" dirty="0"/>
              <a:t>The developed tools are being used in at least 3 CRP priority countries</a:t>
            </a:r>
          </a:p>
          <a:p>
            <a:pPr>
              <a:lnSpc>
                <a:spcPct val="120000"/>
              </a:lnSpc>
              <a:spcBef>
                <a:spcPts val="0"/>
              </a:spcBef>
              <a:spcAft>
                <a:spcPts val="0"/>
              </a:spcAft>
            </a:pPr>
            <a:r>
              <a:rPr lang="es-CO" b="1" dirty="0"/>
              <a:t>2022: </a:t>
            </a:r>
            <a:r>
              <a:rPr lang="en-US" dirty="0"/>
              <a:t>The developed tools are being used in at least 5 CRP priority countries</a:t>
            </a:r>
            <a:endParaRPr lang="es-CO" dirty="0"/>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Targets: </a:t>
            </a:r>
          </a:p>
          <a:p>
            <a:pPr marL="457200" indent="-457200">
              <a:lnSpc>
                <a:spcPct val="120000"/>
              </a:lnSpc>
              <a:spcBef>
                <a:spcPts val="0"/>
              </a:spcBef>
              <a:spcAft>
                <a:spcPts val="0"/>
              </a:spcAft>
              <a:buAutoNum type="alphaLcParenR"/>
            </a:pPr>
            <a:r>
              <a:rPr lang="en-US" dirty="0"/>
              <a:t>5% </a:t>
            </a:r>
            <a:r>
              <a:rPr lang="en-US" dirty="0" err="1"/>
              <a:t>i</a:t>
            </a:r>
            <a:r>
              <a:rPr lang="es-CO" dirty="0" err="1"/>
              <a:t>mprovement</a:t>
            </a:r>
            <a:r>
              <a:rPr lang="es-CO" dirty="0"/>
              <a:t> in </a:t>
            </a:r>
            <a:r>
              <a:rPr lang="es-CO" dirty="0" err="1"/>
              <a:t>utilization</a:t>
            </a:r>
            <a:r>
              <a:rPr lang="es-CO" dirty="0"/>
              <a:t> of </a:t>
            </a:r>
            <a:r>
              <a:rPr lang="es-CO" dirty="0" err="1"/>
              <a:t>feeds</a:t>
            </a:r>
            <a:r>
              <a:rPr lang="es-CO" dirty="0"/>
              <a:t> and </a:t>
            </a:r>
            <a:r>
              <a:rPr lang="es-CO" dirty="0" err="1"/>
              <a:t>forages</a:t>
            </a:r>
            <a:endParaRPr lang="es-CO" dirty="0"/>
          </a:p>
          <a:p>
            <a:pPr marL="457200" indent="-457200">
              <a:lnSpc>
                <a:spcPct val="120000"/>
              </a:lnSpc>
              <a:spcBef>
                <a:spcPts val="0"/>
              </a:spcBef>
              <a:spcAft>
                <a:spcPts val="0"/>
              </a:spcAft>
              <a:buAutoNum type="alphaLcParenR"/>
            </a:pPr>
            <a:r>
              <a:rPr lang="es-CO" dirty="0"/>
              <a:t>10% </a:t>
            </a:r>
            <a:r>
              <a:rPr lang="es-CO" dirty="0" err="1"/>
              <a:t>increase</a:t>
            </a:r>
            <a:r>
              <a:rPr lang="es-CO" dirty="0"/>
              <a:t> in animal </a:t>
            </a:r>
            <a:r>
              <a:rPr lang="es-CO" dirty="0" err="1"/>
              <a:t>production</a:t>
            </a:r>
            <a:r>
              <a:rPr lang="es-CO" dirty="0"/>
              <a:t> </a:t>
            </a:r>
            <a:r>
              <a:rPr lang="es-CO" dirty="0" err="1"/>
              <a:t>when</a:t>
            </a:r>
            <a:r>
              <a:rPr lang="es-CO" dirty="0"/>
              <a:t> </a:t>
            </a:r>
            <a:r>
              <a:rPr lang="es-CO" dirty="0" err="1"/>
              <a:t>using</a:t>
            </a:r>
            <a:r>
              <a:rPr lang="es-CO" dirty="0"/>
              <a:t> </a:t>
            </a:r>
            <a:r>
              <a:rPr lang="es-CO" dirty="0" err="1"/>
              <a:t>improved</a:t>
            </a:r>
            <a:r>
              <a:rPr lang="es-CO" dirty="0"/>
              <a:t> </a:t>
            </a:r>
            <a:r>
              <a:rPr lang="es-CO" dirty="0" err="1"/>
              <a:t>feed</a:t>
            </a:r>
            <a:r>
              <a:rPr lang="es-CO" dirty="0"/>
              <a:t> and </a:t>
            </a:r>
            <a:r>
              <a:rPr lang="es-CO" dirty="0" err="1"/>
              <a:t>forage</a:t>
            </a:r>
            <a:r>
              <a:rPr lang="es-CO" dirty="0"/>
              <a:t> </a:t>
            </a:r>
            <a:r>
              <a:rPr lang="es-CO" dirty="0" err="1"/>
              <a:t>technologies</a:t>
            </a:r>
            <a:endParaRPr lang="es-CO" dirty="0"/>
          </a:p>
          <a:p>
            <a:pPr marL="457200" indent="-457200">
              <a:lnSpc>
                <a:spcPct val="120000"/>
              </a:lnSpc>
              <a:spcBef>
                <a:spcPts val="0"/>
              </a:spcBef>
              <a:spcAft>
                <a:spcPts val="0"/>
              </a:spcAft>
              <a:buAutoNum type="alphaLcParenR"/>
            </a:pPr>
            <a:r>
              <a:rPr lang="es-CO" dirty="0"/>
              <a:t>5% </a:t>
            </a:r>
            <a:r>
              <a:rPr lang="es-CO" dirty="0" err="1"/>
              <a:t>accuracy</a:t>
            </a:r>
            <a:r>
              <a:rPr lang="es-CO" dirty="0"/>
              <a:t> </a:t>
            </a:r>
            <a:r>
              <a:rPr lang="es-CO" dirty="0" err="1"/>
              <a:t>increase</a:t>
            </a:r>
            <a:r>
              <a:rPr lang="es-CO" dirty="0"/>
              <a:t> </a:t>
            </a:r>
            <a:r>
              <a:rPr lang="es-CO" dirty="0" err="1"/>
              <a:t>for</a:t>
            </a:r>
            <a:r>
              <a:rPr lang="es-CO" dirty="0"/>
              <a:t> </a:t>
            </a:r>
            <a:r>
              <a:rPr lang="es-CO" dirty="0" err="1"/>
              <a:t>biomass</a:t>
            </a:r>
            <a:r>
              <a:rPr lang="es-CO" dirty="0"/>
              <a:t> and </a:t>
            </a:r>
            <a:r>
              <a:rPr lang="es-CO" dirty="0" err="1"/>
              <a:t>quality</a:t>
            </a:r>
            <a:r>
              <a:rPr lang="es-CO" dirty="0"/>
              <a:t> </a:t>
            </a:r>
            <a:r>
              <a:rPr lang="es-CO" dirty="0" err="1"/>
              <a:t>estimation</a:t>
            </a:r>
            <a:endParaRPr lang="es-CO" dirty="0"/>
          </a:p>
        </p:txBody>
      </p:sp>
    </p:spTree>
    <p:extLst>
      <p:ext uri="{BB962C8B-B14F-4D97-AF65-F5344CB8AC3E}">
        <p14:creationId xmlns:p14="http://schemas.microsoft.com/office/powerpoint/2010/main" val="1561925998"/>
      </p:ext>
    </p:extLst>
  </p:cSld>
  <p:clrMapOvr>
    <a:masterClrMapping/>
  </p:clrMapOvr>
  <p:transition spd="slow">
    <p:wipe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1</a:t>
            </a:r>
            <a:endParaRPr lang="en-GB" dirty="0"/>
          </a:p>
        </p:txBody>
      </p:sp>
      <p:sp>
        <p:nvSpPr>
          <p:cNvPr id="4" name="Text Placeholder 3"/>
          <p:cNvSpPr>
            <a:spLocks noGrp="1"/>
          </p:cNvSpPr>
          <p:nvPr>
            <p:ph type="body" sz="quarter" idx="12"/>
          </p:nvPr>
        </p:nvSpPr>
        <p:spPr/>
        <p:txBody>
          <a:bodyPr>
            <a:normAutofit fontScale="77500" lnSpcReduction="20000"/>
          </a:bodyPr>
          <a:lstStyle/>
          <a:p>
            <a:pPr marL="0" indent="0">
              <a:lnSpc>
                <a:spcPct val="120000"/>
              </a:lnSpc>
              <a:spcBef>
                <a:spcPts val="0"/>
              </a:spcBef>
              <a:spcAft>
                <a:spcPts val="0"/>
              </a:spcAft>
              <a:buNone/>
            </a:pPr>
            <a:r>
              <a:rPr lang="en-GB" b="1" dirty="0"/>
              <a:t>Product 3: </a:t>
            </a:r>
            <a:r>
              <a:rPr lang="en-US" b="1" dirty="0"/>
              <a:t>Global knowledge products and tools</a:t>
            </a:r>
            <a:endParaRPr lang="en-GB" b="1" dirty="0"/>
          </a:p>
          <a:p>
            <a:pPr marL="0" indent="0">
              <a:lnSpc>
                <a:spcPct val="120000"/>
              </a:lnSpc>
              <a:spcBef>
                <a:spcPts val="0"/>
              </a:spcBef>
              <a:spcAft>
                <a:spcPts val="0"/>
              </a:spcAft>
              <a:buNone/>
            </a:pPr>
            <a:endParaRPr lang="en-US" b="1" dirty="0"/>
          </a:p>
          <a:p>
            <a:pPr marL="0" indent="0">
              <a:lnSpc>
                <a:spcPct val="120000"/>
              </a:lnSpc>
              <a:spcBef>
                <a:spcPts val="0"/>
              </a:spcBef>
              <a:spcAft>
                <a:spcPts val="0"/>
              </a:spcAft>
              <a:buNone/>
            </a:pPr>
            <a:r>
              <a:rPr lang="en-US" b="1" dirty="0"/>
              <a:t>Milestones:</a:t>
            </a:r>
          </a:p>
          <a:p>
            <a:pPr>
              <a:lnSpc>
                <a:spcPct val="120000"/>
              </a:lnSpc>
              <a:spcBef>
                <a:spcPts val="0"/>
              </a:spcBef>
              <a:spcAft>
                <a:spcPts val="0"/>
              </a:spcAft>
            </a:pPr>
            <a:r>
              <a:rPr lang="en-US" b="1" dirty="0"/>
              <a:t>2018: </a:t>
            </a:r>
            <a:r>
              <a:rPr lang="es-CO" dirty="0"/>
              <a:t>At </a:t>
            </a:r>
            <a:r>
              <a:rPr lang="es-CO" dirty="0" err="1"/>
              <a:t>least</a:t>
            </a:r>
            <a:r>
              <a:rPr lang="es-CO" dirty="0"/>
              <a:t> 1 global </a:t>
            </a:r>
            <a:r>
              <a:rPr lang="es-CO" dirty="0" err="1"/>
              <a:t>knowledge</a:t>
            </a:r>
            <a:r>
              <a:rPr lang="es-CO" dirty="0"/>
              <a:t> </a:t>
            </a:r>
            <a:r>
              <a:rPr lang="es-CO" dirty="0" err="1"/>
              <a:t>product</a:t>
            </a:r>
            <a:r>
              <a:rPr lang="es-CO" dirty="0"/>
              <a:t> </a:t>
            </a:r>
            <a:r>
              <a:rPr lang="es-CO" dirty="0" err="1"/>
              <a:t>have</a:t>
            </a:r>
            <a:r>
              <a:rPr lang="es-CO" dirty="0"/>
              <a:t> </a:t>
            </a:r>
            <a:r>
              <a:rPr lang="es-CO" dirty="0" err="1"/>
              <a:t>been</a:t>
            </a:r>
            <a:r>
              <a:rPr lang="es-CO" dirty="0"/>
              <a:t> </a:t>
            </a:r>
            <a:r>
              <a:rPr lang="es-CO" dirty="0" err="1"/>
              <a:t>refined</a:t>
            </a:r>
            <a:r>
              <a:rPr lang="es-CO" dirty="0"/>
              <a:t> and </a:t>
            </a:r>
            <a:r>
              <a:rPr lang="es-CO" dirty="0" err="1"/>
              <a:t>enriched</a:t>
            </a:r>
            <a:r>
              <a:rPr lang="es-CO" dirty="0"/>
              <a:t> (</a:t>
            </a:r>
            <a:r>
              <a:rPr lang="es-CO" dirty="0" err="1"/>
              <a:t>e.g</a:t>
            </a:r>
            <a:r>
              <a:rPr lang="es-CO" dirty="0"/>
              <a:t>. </a:t>
            </a:r>
            <a:r>
              <a:rPr lang="en-US" dirty="0"/>
              <a:t>the Tropical Grasslands—Forrajes </a:t>
            </a:r>
            <a:r>
              <a:rPr lang="en-US" dirty="0" err="1"/>
              <a:t>Tropicales</a:t>
            </a:r>
            <a:r>
              <a:rPr lang="en-US" dirty="0"/>
              <a:t> journal)</a:t>
            </a:r>
            <a:endParaRPr lang="es-CO" dirty="0"/>
          </a:p>
          <a:p>
            <a:pPr>
              <a:lnSpc>
                <a:spcPct val="120000"/>
              </a:lnSpc>
              <a:spcBef>
                <a:spcPts val="0"/>
              </a:spcBef>
              <a:spcAft>
                <a:spcPts val="0"/>
              </a:spcAft>
            </a:pPr>
            <a:r>
              <a:rPr lang="es-CO" b="1" dirty="0"/>
              <a:t>2019: </a:t>
            </a:r>
            <a:r>
              <a:rPr lang="en-US" dirty="0"/>
              <a:t>At least 1 global knowledge product have been refined and enriched (e.g. </a:t>
            </a:r>
            <a:r>
              <a:rPr lang="en-US" dirty="0" err="1"/>
              <a:t>SoFT</a:t>
            </a:r>
            <a:r>
              <a:rPr lang="en-US" dirty="0"/>
              <a:t> 2)</a:t>
            </a:r>
          </a:p>
          <a:p>
            <a:pPr>
              <a:lnSpc>
                <a:spcPct val="120000"/>
              </a:lnSpc>
              <a:spcBef>
                <a:spcPts val="0"/>
              </a:spcBef>
              <a:spcAft>
                <a:spcPts val="0"/>
              </a:spcAft>
            </a:pPr>
            <a:r>
              <a:rPr lang="es-CO" b="1" dirty="0"/>
              <a:t>2019: </a:t>
            </a:r>
            <a:r>
              <a:rPr lang="en-US" dirty="0"/>
              <a:t>At least 2 global knowledge products have been piloted and tested with potential end users at a global scale</a:t>
            </a:r>
          </a:p>
          <a:p>
            <a:pPr>
              <a:lnSpc>
                <a:spcPct val="120000"/>
              </a:lnSpc>
              <a:spcBef>
                <a:spcPts val="0"/>
              </a:spcBef>
              <a:spcAft>
                <a:spcPts val="0"/>
              </a:spcAft>
            </a:pPr>
            <a:r>
              <a:rPr lang="en-US" b="1" dirty="0"/>
              <a:t>2022:</a:t>
            </a:r>
            <a:r>
              <a:rPr lang="en-US" dirty="0"/>
              <a:t> At least 2 global knowledge products are being widely used among different groups of end users (e.g. farmers, development actors, academia, science, private sector)</a:t>
            </a:r>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Targets: </a:t>
            </a:r>
          </a:p>
          <a:p>
            <a:pPr marL="457200" indent="-457200">
              <a:lnSpc>
                <a:spcPct val="120000"/>
              </a:lnSpc>
              <a:spcBef>
                <a:spcPts val="0"/>
              </a:spcBef>
              <a:spcAft>
                <a:spcPts val="0"/>
              </a:spcAft>
              <a:buAutoNum type="alphaLcParenR"/>
            </a:pPr>
            <a:r>
              <a:rPr lang="en-US" dirty="0"/>
              <a:t>At least 250,000 annual visits of </a:t>
            </a:r>
            <a:r>
              <a:rPr lang="en-US" dirty="0" err="1"/>
              <a:t>SoFT</a:t>
            </a:r>
            <a:endParaRPr lang="en-US" dirty="0"/>
          </a:p>
          <a:p>
            <a:pPr marL="457200" indent="-457200">
              <a:lnSpc>
                <a:spcPct val="120000"/>
              </a:lnSpc>
              <a:spcBef>
                <a:spcPts val="0"/>
              </a:spcBef>
              <a:spcAft>
                <a:spcPts val="0"/>
              </a:spcAft>
              <a:buAutoNum type="alphaLcParenR"/>
            </a:pPr>
            <a:r>
              <a:rPr lang="en-US" dirty="0"/>
              <a:t>At least 90,000 annual visits of TGFT</a:t>
            </a:r>
          </a:p>
          <a:p>
            <a:pPr marL="457200" indent="-457200">
              <a:lnSpc>
                <a:spcPct val="120000"/>
              </a:lnSpc>
              <a:spcBef>
                <a:spcPts val="0"/>
              </a:spcBef>
              <a:spcAft>
                <a:spcPts val="0"/>
              </a:spcAft>
              <a:buAutoNum type="alphaLcParenR"/>
            </a:pPr>
            <a:r>
              <a:rPr lang="en-US" dirty="0"/>
              <a:t>At least 5,000 annual uses of </a:t>
            </a:r>
            <a:r>
              <a:rPr lang="en-US" dirty="0" smtClean="0"/>
              <a:t>FEAST</a:t>
            </a:r>
            <a:endParaRPr lang="es-CO" dirty="0"/>
          </a:p>
        </p:txBody>
      </p:sp>
    </p:spTree>
    <p:extLst>
      <p:ext uri="{BB962C8B-B14F-4D97-AF65-F5344CB8AC3E}">
        <p14:creationId xmlns:p14="http://schemas.microsoft.com/office/powerpoint/2010/main" val="378120832"/>
      </p:ext>
    </p:extLst>
  </p:cSld>
  <p:clrMapOvr>
    <a:masterClrMapping/>
  </p:clrMapOvr>
  <p:transition spd="slow">
    <p:wipe di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2</a:t>
            </a:r>
            <a:endParaRPr lang="en-GB" dirty="0"/>
          </a:p>
        </p:txBody>
      </p:sp>
      <p:sp>
        <p:nvSpPr>
          <p:cNvPr id="4" name="Text Placeholder 3"/>
          <p:cNvSpPr>
            <a:spLocks noGrp="1"/>
          </p:cNvSpPr>
          <p:nvPr>
            <p:ph type="body" sz="quarter" idx="12"/>
          </p:nvPr>
        </p:nvSpPr>
        <p:spPr/>
        <p:txBody>
          <a:bodyPr>
            <a:noAutofit/>
          </a:bodyPr>
          <a:lstStyle/>
          <a:p>
            <a:pPr marL="0" indent="0">
              <a:lnSpc>
                <a:spcPct val="120000"/>
              </a:lnSpc>
              <a:spcBef>
                <a:spcPts val="0"/>
              </a:spcBef>
              <a:spcAft>
                <a:spcPts val="0"/>
              </a:spcAft>
              <a:buNone/>
            </a:pPr>
            <a:r>
              <a:rPr lang="en-GB" sz="1200" b="1" dirty="0"/>
              <a:t>Product 1: </a:t>
            </a:r>
            <a:r>
              <a:rPr lang="en-US" sz="1200" b="1" dirty="0"/>
              <a:t>Selection and breeding of competitive, resource-efficient, highly productive and high quality forages</a:t>
            </a:r>
            <a:endParaRPr lang="en-GB" sz="1200" b="1" dirty="0"/>
          </a:p>
          <a:p>
            <a:pPr marL="0" indent="0">
              <a:lnSpc>
                <a:spcPct val="120000"/>
              </a:lnSpc>
              <a:spcBef>
                <a:spcPts val="0"/>
              </a:spcBef>
              <a:spcAft>
                <a:spcPts val="0"/>
              </a:spcAft>
              <a:buNone/>
            </a:pPr>
            <a:endParaRPr lang="en-US" sz="1200" b="1" dirty="0"/>
          </a:p>
          <a:p>
            <a:pPr marL="0" indent="0">
              <a:lnSpc>
                <a:spcPct val="120000"/>
              </a:lnSpc>
              <a:spcBef>
                <a:spcPts val="0"/>
              </a:spcBef>
              <a:spcAft>
                <a:spcPts val="0"/>
              </a:spcAft>
              <a:buNone/>
            </a:pPr>
            <a:r>
              <a:rPr lang="en-US" sz="1200" b="1" dirty="0"/>
              <a:t>Milestones:</a:t>
            </a:r>
          </a:p>
          <a:p>
            <a:pPr>
              <a:lnSpc>
                <a:spcPct val="120000"/>
              </a:lnSpc>
              <a:spcBef>
                <a:spcPts val="0"/>
              </a:spcBef>
              <a:spcAft>
                <a:spcPts val="0"/>
              </a:spcAft>
            </a:pPr>
            <a:r>
              <a:rPr lang="en-US" sz="1200" b="1" dirty="0"/>
              <a:t>2017, 2018 &amp; 2019: </a:t>
            </a:r>
            <a:r>
              <a:rPr lang="en-US" sz="1200" dirty="0"/>
              <a:t>Selection of </a:t>
            </a:r>
            <a:r>
              <a:rPr lang="en-US" sz="1200" i="1" dirty="0" err="1"/>
              <a:t>Lathyrus</a:t>
            </a:r>
            <a:r>
              <a:rPr lang="en-US" sz="1200" dirty="0"/>
              <a:t>, </a:t>
            </a:r>
            <a:r>
              <a:rPr lang="en-US" sz="1200" i="1" dirty="0" err="1"/>
              <a:t>Cenchrus</a:t>
            </a:r>
            <a:r>
              <a:rPr lang="en-US" sz="1200" dirty="0"/>
              <a:t> purpureum, </a:t>
            </a:r>
            <a:r>
              <a:rPr lang="en-US" sz="1200" i="1" dirty="0" err="1"/>
              <a:t>Cenchrus</a:t>
            </a:r>
            <a:r>
              <a:rPr lang="en-US" sz="1200" i="1" dirty="0"/>
              <a:t> </a:t>
            </a:r>
            <a:r>
              <a:rPr lang="en-US" sz="1200" i="1" dirty="0" err="1"/>
              <a:t>ciliaris</a:t>
            </a:r>
            <a:r>
              <a:rPr lang="en-US" sz="1200" i="1" dirty="0"/>
              <a:t> </a:t>
            </a:r>
            <a:r>
              <a:rPr lang="en-US" sz="1200" dirty="0"/>
              <a:t>and other grasses and legumes responding to different abiotic/biotic stresses and achieving environmental benefits in differentiated production systems, i.e. cut and carry (focus: EA, SEA), pasture systems (focus: LAC), and rangelands (focus: NA, CA)</a:t>
            </a:r>
          </a:p>
          <a:p>
            <a:pPr>
              <a:lnSpc>
                <a:spcPct val="120000"/>
              </a:lnSpc>
              <a:spcBef>
                <a:spcPts val="0"/>
              </a:spcBef>
              <a:spcAft>
                <a:spcPts val="0"/>
              </a:spcAft>
            </a:pPr>
            <a:r>
              <a:rPr lang="en-US" sz="1200" b="1" dirty="0"/>
              <a:t>2020, 2021 &amp; 2022:</a:t>
            </a:r>
            <a:r>
              <a:rPr lang="en-US" sz="1200" dirty="0"/>
              <a:t> Selected materials have been tested across environments through collaboration with NARS, development and private sector partners</a:t>
            </a:r>
          </a:p>
          <a:p>
            <a:pPr>
              <a:lnSpc>
                <a:spcPct val="120000"/>
              </a:lnSpc>
              <a:spcBef>
                <a:spcPts val="0"/>
              </a:spcBef>
              <a:spcAft>
                <a:spcPts val="0"/>
              </a:spcAft>
            </a:pPr>
            <a:r>
              <a:rPr lang="en-US" sz="1200" b="1" dirty="0"/>
              <a:t>2017, 2018 &amp; 2019: </a:t>
            </a:r>
            <a:r>
              <a:rPr lang="en-US" sz="1200" dirty="0"/>
              <a:t>At least 2 new forage hybrids developed responding to different abiotic/biotic stresses and achieving environmental benefits in differentiated production systems, i.e. cut and carry (focus: EA, SEA), pasture systems (focus: LAC), and rangelands (focus: NA, CA); (</a:t>
            </a:r>
            <a:r>
              <a:rPr lang="en-GB" sz="1200" i="1" dirty="0" err="1"/>
              <a:t>Urochloa</a:t>
            </a:r>
            <a:r>
              <a:rPr lang="en-GB" sz="1200" i="1" dirty="0"/>
              <a:t> </a:t>
            </a:r>
            <a:r>
              <a:rPr lang="en-GB" sz="1200" i="1" dirty="0" err="1"/>
              <a:t>ruziziensis</a:t>
            </a:r>
            <a:r>
              <a:rPr lang="en-GB" sz="1200" i="1" dirty="0"/>
              <a:t> </a:t>
            </a:r>
            <a:r>
              <a:rPr lang="en-GB" sz="1200" dirty="0"/>
              <a:t>x </a:t>
            </a:r>
            <a:r>
              <a:rPr lang="en-GB" sz="1200" i="1" dirty="0"/>
              <a:t>U. </a:t>
            </a:r>
            <a:r>
              <a:rPr lang="en-GB" sz="1200" i="1" dirty="0" err="1"/>
              <a:t>decumbens</a:t>
            </a:r>
            <a:r>
              <a:rPr lang="en-GB" sz="1200" i="1" dirty="0"/>
              <a:t> </a:t>
            </a:r>
            <a:r>
              <a:rPr lang="en-GB" sz="1200" dirty="0"/>
              <a:t>x </a:t>
            </a:r>
            <a:r>
              <a:rPr lang="en-GB" sz="1200" i="1" dirty="0"/>
              <a:t>U. </a:t>
            </a:r>
            <a:r>
              <a:rPr lang="en-GB" sz="1200" i="1" dirty="0" err="1"/>
              <a:t>brizantha</a:t>
            </a:r>
            <a:r>
              <a:rPr lang="en-GB" sz="1200" dirty="0"/>
              <a:t>; </a:t>
            </a:r>
            <a:r>
              <a:rPr lang="en-GB" sz="1200" i="1" dirty="0" err="1"/>
              <a:t>Urochloa</a:t>
            </a:r>
            <a:r>
              <a:rPr lang="en-GB" sz="1200" i="1" dirty="0"/>
              <a:t> </a:t>
            </a:r>
            <a:r>
              <a:rPr lang="en-GB" sz="1200" i="1" dirty="0" err="1"/>
              <a:t>humidicola</a:t>
            </a:r>
            <a:r>
              <a:rPr lang="en-GB" sz="1200" dirty="0"/>
              <a:t>)</a:t>
            </a:r>
            <a:endParaRPr lang="en-US" sz="1200" dirty="0"/>
          </a:p>
          <a:p>
            <a:pPr>
              <a:lnSpc>
                <a:spcPct val="120000"/>
              </a:lnSpc>
              <a:spcBef>
                <a:spcPts val="0"/>
              </a:spcBef>
              <a:spcAft>
                <a:spcPts val="0"/>
              </a:spcAft>
            </a:pPr>
            <a:r>
              <a:rPr lang="es-CO" sz="1200" b="1" dirty="0"/>
              <a:t>2019-2022: </a:t>
            </a:r>
            <a:r>
              <a:rPr lang="en-US" sz="1200" dirty="0"/>
              <a:t>At least 2 new developed forage hybrids delivered to the private sector partners for multi-locational testing (</a:t>
            </a:r>
            <a:r>
              <a:rPr lang="en-GB" sz="1200" i="1" dirty="0" err="1"/>
              <a:t>Urochloa</a:t>
            </a:r>
            <a:r>
              <a:rPr lang="en-GB" sz="1200" i="1" dirty="0"/>
              <a:t> </a:t>
            </a:r>
            <a:r>
              <a:rPr lang="en-GB" sz="1200" i="1" dirty="0" err="1"/>
              <a:t>ruziziensis</a:t>
            </a:r>
            <a:r>
              <a:rPr lang="en-GB" sz="1200" i="1" dirty="0"/>
              <a:t> </a:t>
            </a:r>
            <a:r>
              <a:rPr lang="en-GB" sz="1200" dirty="0"/>
              <a:t>x </a:t>
            </a:r>
            <a:r>
              <a:rPr lang="en-GB" sz="1200" i="1" dirty="0"/>
              <a:t>U. </a:t>
            </a:r>
            <a:r>
              <a:rPr lang="en-GB" sz="1200" i="1" dirty="0" err="1"/>
              <a:t>decumbens</a:t>
            </a:r>
            <a:r>
              <a:rPr lang="en-GB" sz="1200" i="1" dirty="0"/>
              <a:t> </a:t>
            </a:r>
            <a:r>
              <a:rPr lang="en-GB" sz="1200" dirty="0"/>
              <a:t>x </a:t>
            </a:r>
            <a:r>
              <a:rPr lang="en-GB" sz="1200" i="1" dirty="0"/>
              <a:t>U. </a:t>
            </a:r>
            <a:r>
              <a:rPr lang="en-GB" sz="1200" i="1" dirty="0" err="1"/>
              <a:t>brizantha</a:t>
            </a:r>
            <a:r>
              <a:rPr lang="en-GB" sz="1200" dirty="0"/>
              <a:t>; </a:t>
            </a:r>
            <a:r>
              <a:rPr lang="en-GB" sz="1200" i="1" dirty="0" err="1"/>
              <a:t>Urochloa</a:t>
            </a:r>
            <a:r>
              <a:rPr lang="en-GB" sz="1200" i="1" dirty="0"/>
              <a:t> </a:t>
            </a:r>
            <a:r>
              <a:rPr lang="en-GB" sz="1200" i="1" dirty="0" err="1"/>
              <a:t>humidicola</a:t>
            </a:r>
            <a:r>
              <a:rPr lang="en-GB" sz="1200" dirty="0"/>
              <a:t>)</a:t>
            </a:r>
            <a:endParaRPr lang="en-US" sz="1200" dirty="0"/>
          </a:p>
          <a:p>
            <a:pPr>
              <a:lnSpc>
                <a:spcPct val="120000"/>
              </a:lnSpc>
              <a:spcBef>
                <a:spcPts val="0"/>
              </a:spcBef>
              <a:spcAft>
                <a:spcPts val="0"/>
              </a:spcAft>
            </a:pPr>
            <a:r>
              <a:rPr lang="en-GB" sz="1200" b="1" dirty="0"/>
              <a:t>2017-2021: </a:t>
            </a:r>
            <a:r>
              <a:rPr lang="en-US" sz="1200" dirty="0"/>
              <a:t>At least 1 new forage hybrid developed responding to different abiotic/biotic stresses and achieving environmental benefits in differentiated production systems, i.e. cut and carry (focus: EA, SEA), pasture systems (focus: LAC), and rangelands (focus: NA, CA) (</a:t>
            </a:r>
            <a:r>
              <a:rPr lang="en-US" sz="1200" i="1" dirty="0" err="1"/>
              <a:t>Megathyrsus</a:t>
            </a:r>
            <a:r>
              <a:rPr lang="en-US" sz="1200" i="1" dirty="0"/>
              <a:t> maximus</a:t>
            </a:r>
            <a:r>
              <a:rPr lang="en-US" sz="1200" dirty="0"/>
              <a:t>)</a:t>
            </a:r>
          </a:p>
          <a:p>
            <a:pPr>
              <a:lnSpc>
                <a:spcPct val="120000"/>
              </a:lnSpc>
              <a:spcBef>
                <a:spcPts val="0"/>
              </a:spcBef>
              <a:spcAft>
                <a:spcPts val="0"/>
              </a:spcAft>
            </a:pPr>
            <a:r>
              <a:rPr lang="en-GB" sz="1200" b="1" dirty="0"/>
              <a:t>2022: </a:t>
            </a:r>
            <a:r>
              <a:rPr lang="en-US" sz="1200" dirty="0"/>
              <a:t>At least 1 new forage hybrid delivered to the private sector partners for multi-locational testing (</a:t>
            </a:r>
            <a:r>
              <a:rPr lang="en-GB" sz="1200" i="1" dirty="0" err="1"/>
              <a:t>Megathyrsus</a:t>
            </a:r>
            <a:r>
              <a:rPr lang="en-GB" sz="1200" i="1" dirty="0"/>
              <a:t> maximus</a:t>
            </a:r>
            <a:r>
              <a:rPr lang="en-GB" sz="1200" dirty="0" smtClean="0"/>
              <a:t>)</a:t>
            </a:r>
            <a:endParaRPr lang="en-US" sz="1200" dirty="0"/>
          </a:p>
          <a:p>
            <a:pPr marL="0" indent="0">
              <a:lnSpc>
                <a:spcPct val="120000"/>
              </a:lnSpc>
              <a:spcBef>
                <a:spcPts val="0"/>
              </a:spcBef>
              <a:spcAft>
                <a:spcPts val="0"/>
              </a:spcAft>
              <a:buNone/>
            </a:pPr>
            <a:r>
              <a:rPr lang="en-US" sz="1200" b="1" dirty="0"/>
              <a:t>Targets: </a:t>
            </a:r>
          </a:p>
          <a:p>
            <a:pPr marL="457200" indent="-457200">
              <a:lnSpc>
                <a:spcPct val="120000"/>
              </a:lnSpc>
              <a:spcBef>
                <a:spcPts val="0"/>
              </a:spcBef>
              <a:spcAft>
                <a:spcPts val="0"/>
              </a:spcAft>
              <a:buAutoNum type="alphaLcParenR"/>
            </a:pPr>
            <a:r>
              <a:rPr lang="en-US" sz="1200" dirty="0"/>
              <a:t>Already delivered forage hybrids (</a:t>
            </a:r>
            <a:r>
              <a:rPr lang="en-GB" sz="1200" i="1" dirty="0" err="1"/>
              <a:t>Urochloa</a:t>
            </a:r>
            <a:r>
              <a:rPr lang="en-GB" sz="1200" i="1" dirty="0"/>
              <a:t> </a:t>
            </a:r>
            <a:r>
              <a:rPr lang="en-GB" sz="1200" i="1" dirty="0" err="1"/>
              <a:t>ruziziensis</a:t>
            </a:r>
            <a:r>
              <a:rPr lang="en-GB" sz="1200" i="1" dirty="0"/>
              <a:t> </a:t>
            </a:r>
            <a:r>
              <a:rPr lang="en-GB" sz="1200" dirty="0"/>
              <a:t>x </a:t>
            </a:r>
            <a:r>
              <a:rPr lang="en-GB" sz="1200" i="1" dirty="0"/>
              <a:t>U. </a:t>
            </a:r>
            <a:r>
              <a:rPr lang="en-GB" sz="1200" i="1" dirty="0" err="1"/>
              <a:t>decumbens</a:t>
            </a:r>
            <a:r>
              <a:rPr lang="en-GB" sz="1200" i="1" dirty="0"/>
              <a:t> </a:t>
            </a:r>
            <a:r>
              <a:rPr lang="en-GB" sz="1200" dirty="0"/>
              <a:t>x </a:t>
            </a:r>
            <a:r>
              <a:rPr lang="en-GB" sz="1200" i="1" dirty="0"/>
              <a:t>U. </a:t>
            </a:r>
            <a:r>
              <a:rPr lang="en-GB" sz="1200" i="1" dirty="0" err="1"/>
              <a:t>brizantha</a:t>
            </a:r>
            <a:r>
              <a:rPr lang="en-GB" sz="1200" dirty="0"/>
              <a:t>)</a:t>
            </a:r>
            <a:r>
              <a:rPr lang="en-US" sz="1200" dirty="0"/>
              <a:t> being scaled by the private sector in at least 15 countries in the global tropics and subtropics and at least on 100,000 hectares annually </a:t>
            </a:r>
          </a:p>
          <a:p>
            <a:pPr marL="457200" indent="-457200">
              <a:lnSpc>
                <a:spcPct val="120000"/>
              </a:lnSpc>
              <a:spcBef>
                <a:spcPts val="0"/>
              </a:spcBef>
              <a:spcAft>
                <a:spcPts val="0"/>
              </a:spcAft>
              <a:buAutoNum type="alphaLcParenR"/>
            </a:pPr>
            <a:r>
              <a:rPr lang="en-US" sz="1200" dirty="0"/>
              <a:t>Livestock producers plant over 2 million ha of improved forages and rangeland species across the global tropics and subtropics until 2022. </a:t>
            </a:r>
          </a:p>
        </p:txBody>
      </p:sp>
    </p:spTree>
    <p:extLst>
      <p:ext uri="{BB962C8B-B14F-4D97-AF65-F5344CB8AC3E}">
        <p14:creationId xmlns:p14="http://schemas.microsoft.com/office/powerpoint/2010/main" val="3253752511"/>
      </p:ext>
    </p:extLst>
  </p:cSld>
  <p:clrMapOvr>
    <a:masterClrMapping/>
  </p:clrMapOvr>
  <p:transition spd="slow">
    <p:wipe di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2</a:t>
            </a:r>
            <a:endParaRPr lang="en-GB" dirty="0"/>
          </a:p>
        </p:txBody>
      </p:sp>
      <p:sp>
        <p:nvSpPr>
          <p:cNvPr id="4" name="Text Placeholder 3"/>
          <p:cNvSpPr>
            <a:spLocks noGrp="1"/>
          </p:cNvSpPr>
          <p:nvPr>
            <p:ph type="body" sz="quarter" idx="12"/>
          </p:nvPr>
        </p:nvSpPr>
        <p:spPr>
          <a:xfrm>
            <a:off x="280085" y="1143000"/>
            <a:ext cx="8635315" cy="5029200"/>
          </a:xfrm>
        </p:spPr>
        <p:txBody>
          <a:bodyPr>
            <a:noAutofit/>
          </a:bodyPr>
          <a:lstStyle/>
          <a:p>
            <a:pPr marL="0" indent="0">
              <a:lnSpc>
                <a:spcPct val="120000"/>
              </a:lnSpc>
              <a:spcBef>
                <a:spcPts val="0"/>
              </a:spcBef>
              <a:spcAft>
                <a:spcPts val="0"/>
              </a:spcAft>
              <a:buNone/>
            </a:pPr>
            <a:r>
              <a:rPr lang="en-GB" sz="1600" b="1" dirty="0"/>
              <a:t>Product 2: </a:t>
            </a:r>
            <a:r>
              <a:rPr lang="en-US" sz="1600" b="1" dirty="0"/>
              <a:t>Tools, ontologies and platforms</a:t>
            </a:r>
          </a:p>
          <a:p>
            <a:pPr marL="0" indent="0">
              <a:lnSpc>
                <a:spcPct val="120000"/>
              </a:lnSpc>
              <a:spcBef>
                <a:spcPts val="0"/>
              </a:spcBef>
              <a:spcAft>
                <a:spcPts val="0"/>
              </a:spcAft>
              <a:buNone/>
            </a:pPr>
            <a:endParaRPr lang="en-US" sz="1600" b="1" dirty="0"/>
          </a:p>
          <a:p>
            <a:pPr marL="0" indent="0">
              <a:lnSpc>
                <a:spcPct val="120000"/>
              </a:lnSpc>
              <a:spcBef>
                <a:spcPts val="0"/>
              </a:spcBef>
              <a:spcAft>
                <a:spcPts val="0"/>
              </a:spcAft>
              <a:buNone/>
            </a:pPr>
            <a:r>
              <a:rPr lang="en-US" sz="1600" b="1" dirty="0"/>
              <a:t>Milestones:</a:t>
            </a:r>
          </a:p>
          <a:p>
            <a:pPr>
              <a:lnSpc>
                <a:spcPct val="120000"/>
              </a:lnSpc>
              <a:spcBef>
                <a:spcPts val="0"/>
              </a:spcBef>
              <a:spcAft>
                <a:spcPts val="0"/>
              </a:spcAft>
            </a:pPr>
            <a:r>
              <a:rPr lang="en-US" sz="1600" b="1" dirty="0"/>
              <a:t>2017-2020: </a:t>
            </a:r>
            <a:r>
              <a:rPr lang="en-US" sz="1600" dirty="0"/>
              <a:t>Novel genotyping and phenotyping approaches to improve breeding and selection efficiency (e.g. drought and  agronomic performance protocols; dense maps and reference genomes to enable genomic selection) developed</a:t>
            </a:r>
          </a:p>
          <a:p>
            <a:pPr>
              <a:lnSpc>
                <a:spcPct val="120000"/>
              </a:lnSpc>
              <a:spcBef>
                <a:spcPts val="0"/>
              </a:spcBef>
              <a:spcAft>
                <a:spcPts val="0"/>
              </a:spcAft>
            </a:pPr>
            <a:r>
              <a:rPr lang="en-US" sz="1600" b="1" dirty="0"/>
              <a:t>2019: </a:t>
            </a:r>
            <a:r>
              <a:rPr lang="en-US" sz="1600" dirty="0"/>
              <a:t>Platform of genomic and phenotyping tools and technologies fully integrated by national and international research partners into forage breeding programs in Latin America and the Caribbean priority countries</a:t>
            </a:r>
          </a:p>
          <a:p>
            <a:pPr>
              <a:lnSpc>
                <a:spcPct val="120000"/>
              </a:lnSpc>
              <a:spcBef>
                <a:spcPts val="0"/>
              </a:spcBef>
              <a:spcAft>
                <a:spcPts val="0"/>
              </a:spcAft>
            </a:pPr>
            <a:r>
              <a:rPr lang="en-US" sz="1600" b="1" dirty="0"/>
              <a:t>2020-2022: </a:t>
            </a:r>
            <a:r>
              <a:rPr lang="en-US" sz="1600" dirty="0"/>
              <a:t>Novel genotyping and phenotyping approaches tested, evaluated and refined</a:t>
            </a:r>
          </a:p>
          <a:p>
            <a:pPr>
              <a:lnSpc>
                <a:spcPct val="120000"/>
              </a:lnSpc>
              <a:spcBef>
                <a:spcPts val="0"/>
              </a:spcBef>
              <a:spcAft>
                <a:spcPts val="0"/>
              </a:spcAft>
            </a:pPr>
            <a:r>
              <a:rPr lang="en-US" sz="1600" b="1" dirty="0"/>
              <a:t>2022: </a:t>
            </a:r>
            <a:r>
              <a:rPr lang="en-US" sz="1600" dirty="0"/>
              <a:t>Platform of genomic and phenotyping tools and technologies fully integrated by national and international research partners into forage breeding programs in a further 2 priority countries in Central America, East Africa and Southeast Asia and further scaling in South America for </a:t>
            </a:r>
            <a:r>
              <a:rPr lang="en-US" sz="1600" dirty="0" smtClean="0"/>
              <a:t>forages</a:t>
            </a:r>
            <a:endParaRPr lang="en-US" sz="1600" dirty="0"/>
          </a:p>
          <a:p>
            <a:pPr marL="0" indent="0">
              <a:lnSpc>
                <a:spcPct val="120000"/>
              </a:lnSpc>
              <a:spcBef>
                <a:spcPts val="0"/>
              </a:spcBef>
              <a:spcAft>
                <a:spcPts val="0"/>
              </a:spcAft>
              <a:buNone/>
            </a:pPr>
            <a:r>
              <a:rPr lang="en-US" sz="1600" b="1" dirty="0"/>
              <a:t>Targets: </a:t>
            </a:r>
          </a:p>
          <a:p>
            <a:pPr marL="457200" indent="-457200">
              <a:lnSpc>
                <a:spcPct val="120000"/>
              </a:lnSpc>
              <a:spcBef>
                <a:spcPts val="0"/>
              </a:spcBef>
              <a:spcAft>
                <a:spcPts val="0"/>
              </a:spcAft>
              <a:buAutoNum type="alphaLcParenR"/>
            </a:pPr>
            <a:r>
              <a:rPr lang="en-US" sz="1600" dirty="0"/>
              <a:t>10 national and international research and development partners and at least 1 private sector actor are using CRP developed tools, ontologies and platforms to improve efficiency in breeding at a global </a:t>
            </a:r>
            <a:r>
              <a:rPr lang="en-US" sz="1600" dirty="0" smtClean="0"/>
              <a:t>scale</a:t>
            </a:r>
            <a:endParaRPr lang="en-US" sz="1600" dirty="0"/>
          </a:p>
        </p:txBody>
      </p:sp>
    </p:spTree>
    <p:extLst>
      <p:ext uri="{BB962C8B-B14F-4D97-AF65-F5344CB8AC3E}">
        <p14:creationId xmlns:p14="http://schemas.microsoft.com/office/powerpoint/2010/main" val="2943634922"/>
      </p:ext>
    </p:extLst>
  </p:cSld>
  <p:clrMapOvr>
    <a:masterClrMapping/>
  </p:clrMapOvr>
  <p:transition spd="slow">
    <p:wipe dir="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2</a:t>
            </a:r>
            <a:endParaRPr lang="en-GB" dirty="0"/>
          </a:p>
        </p:txBody>
      </p:sp>
      <p:sp>
        <p:nvSpPr>
          <p:cNvPr id="4" name="Text Placeholder 3"/>
          <p:cNvSpPr>
            <a:spLocks noGrp="1"/>
          </p:cNvSpPr>
          <p:nvPr>
            <p:ph type="body" sz="quarter" idx="12"/>
          </p:nvPr>
        </p:nvSpPr>
        <p:spPr/>
        <p:txBody>
          <a:bodyPr>
            <a:normAutofit fontScale="70000" lnSpcReduction="20000"/>
          </a:bodyPr>
          <a:lstStyle/>
          <a:p>
            <a:pPr marL="0" indent="0">
              <a:lnSpc>
                <a:spcPct val="120000"/>
              </a:lnSpc>
              <a:spcBef>
                <a:spcPts val="0"/>
              </a:spcBef>
              <a:spcAft>
                <a:spcPts val="0"/>
              </a:spcAft>
              <a:buNone/>
            </a:pPr>
            <a:r>
              <a:rPr lang="en-GB" b="1" dirty="0"/>
              <a:t>Product 3: </a:t>
            </a:r>
            <a:r>
              <a:rPr lang="en-US" b="1" dirty="0"/>
              <a:t>Development of food-feed-crops with high nutritive value and feed biomass through genetic enhancement of crop cultivars</a:t>
            </a:r>
          </a:p>
          <a:p>
            <a:pPr marL="0" indent="0">
              <a:lnSpc>
                <a:spcPct val="120000"/>
              </a:lnSpc>
              <a:spcBef>
                <a:spcPts val="0"/>
              </a:spcBef>
              <a:spcAft>
                <a:spcPts val="0"/>
              </a:spcAft>
              <a:buNone/>
            </a:pPr>
            <a:endParaRPr lang="en-GB" b="1" dirty="0"/>
          </a:p>
          <a:p>
            <a:pPr marL="0" indent="0">
              <a:lnSpc>
                <a:spcPct val="120000"/>
              </a:lnSpc>
              <a:spcBef>
                <a:spcPts val="0"/>
              </a:spcBef>
              <a:spcAft>
                <a:spcPts val="0"/>
              </a:spcAft>
              <a:buNone/>
            </a:pPr>
            <a:r>
              <a:rPr lang="en-US" b="1" dirty="0"/>
              <a:t>Milestones:</a:t>
            </a:r>
          </a:p>
          <a:p>
            <a:pPr>
              <a:lnSpc>
                <a:spcPct val="120000"/>
              </a:lnSpc>
              <a:spcBef>
                <a:spcPts val="0"/>
              </a:spcBef>
              <a:spcAft>
                <a:spcPts val="0"/>
              </a:spcAft>
            </a:pPr>
            <a:r>
              <a:rPr lang="en-US" b="1" dirty="0"/>
              <a:t>2017, 2018 &amp; 2019: </a:t>
            </a:r>
            <a:r>
              <a:rPr lang="en-US" dirty="0"/>
              <a:t>Superior feed and forage cultivars with higher biomass quantity and quality made available, disseminated and promoted by development partners, government agencies and the private sector and applied by 100,000 farmers in one priority country</a:t>
            </a:r>
          </a:p>
          <a:p>
            <a:pPr>
              <a:lnSpc>
                <a:spcPct val="120000"/>
              </a:lnSpc>
              <a:spcBef>
                <a:spcPts val="0"/>
              </a:spcBef>
              <a:spcAft>
                <a:spcPts val="0"/>
              </a:spcAft>
            </a:pPr>
            <a:r>
              <a:rPr lang="en-US" b="1" dirty="0"/>
              <a:t>2020, 2021 &amp; 2022:</a:t>
            </a:r>
            <a:r>
              <a:rPr lang="en-US" dirty="0"/>
              <a:t> Release and Scaling of food-feed-crop cultivars</a:t>
            </a:r>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Targets: </a:t>
            </a:r>
          </a:p>
          <a:p>
            <a:pPr marL="457200" indent="-457200">
              <a:lnSpc>
                <a:spcPct val="120000"/>
              </a:lnSpc>
              <a:spcBef>
                <a:spcPts val="0"/>
              </a:spcBef>
              <a:spcAft>
                <a:spcPts val="0"/>
              </a:spcAft>
              <a:buFont typeface="Arial" pitchFamily="34" charset="0"/>
              <a:buAutoNum type="alphaLcParenR"/>
            </a:pPr>
            <a:r>
              <a:rPr lang="en-US" dirty="0"/>
              <a:t>New food feed crop cultivars, superior to local (based on food, feed and fodder traits weighted according to target domains), made available by development partners, government agencies and the private sector and applied by farmers in 7 priority counties and other locations across the global tropics and subtropics. </a:t>
            </a:r>
          </a:p>
          <a:p>
            <a:pPr marL="457200" indent="-457200">
              <a:lnSpc>
                <a:spcPct val="120000"/>
              </a:lnSpc>
              <a:spcBef>
                <a:spcPts val="0"/>
              </a:spcBef>
              <a:spcAft>
                <a:spcPts val="0"/>
              </a:spcAft>
              <a:buFont typeface="Arial" pitchFamily="34" charset="0"/>
              <a:buAutoNum type="alphaLcParenR"/>
            </a:pPr>
            <a:r>
              <a:rPr lang="en-US" dirty="0"/>
              <a:t>100,000 farmers plant superior food feed cultivars with higher biomass quantity and </a:t>
            </a:r>
            <a:r>
              <a:rPr lang="en-US" dirty="0" smtClean="0"/>
              <a:t>quality.</a:t>
            </a:r>
            <a:endParaRPr lang="en-US" dirty="0"/>
          </a:p>
        </p:txBody>
      </p:sp>
    </p:spTree>
    <p:extLst>
      <p:ext uri="{BB962C8B-B14F-4D97-AF65-F5344CB8AC3E}">
        <p14:creationId xmlns:p14="http://schemas.microsoft.com/office/powerpoint/2010/main" val="3685982750"/>
      </p:ext>
    </p:extLst>
  </p:cSld>
  <p:clrMapOvr>
    <a:masterClrMapping/>
  </p:clrMapOvr>
  <p:transition spd="slow">
    <p:wipe di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3</a:t>
            </a:r>
            <a:endParaRPr lang="en-GB" dirty="0"/>
          </a:p>
        </p:txBody>
      </p:sp>
      <p:sp>
        <p:nvSpPr>
          <p:cNvPr id="4" name="Text Placeholder 3"/>
          <p:cNvSpPr>
            <a:spLocks noGrp="1"/>
          </p:cNvSpPr>
          <p:nvPr>
            <p:ph type="body" sz="quarter" idx="12"/>
          </p:nvPr>
        </p:nvSpPr>
        <p:spPr/>
        <p:txBody>
          <a:bodyPr>
            <a:normAutofit fontScale="70000" lnSpcReduction="20000"/>
          </a:bodyPr>
          <a:lstStyle/>
          <a:p>
            <a:pPr marL="0" indent="0">
              <a:lnSpc>
                <a:spcPct val="120000"/>
              </a:lnSpc>
              <a:spcBef>
                <a:spcPts val="0"/>
              </a:spcBef>
              <a:spcAft>
                <a:spcPts val="0"/>
              </a:spcAft>
              <a:buNone/>
            </a:pPr>
            <a:r>
              <a:rPr lang="en-GB" b="1" dirty="0"/>
              <a:t>Product 1: </a:t>
            </a:r>
            <a:r>
              <a:rPr lang="en-US" b="1" dirty="0"/>
              <a:t>Feed processing on-farm</a:t>
            </a:r>
            <a:endParaRPr lang="en-GB" b="1" dirty="0"/>
          </a:p>
          <a:p>
            <a:pPr marL="0" indent="0">
              <a:lnSpc>
                <a:spcPct val="120000"/>
              </a:lnSpc>
              <a:spcBef>
                <a:spcPts val="0"/>
              </a:spcBef>
              <a:spcAft>
                <a:spcPts val="0"/>
              </a:spcAft>
              <a:buNone/>
            </a:pPr>
            <a:endParaRPr lang="en-US" b="1" dirty="0"/>
          </a:p>
          <a:p>
            <a:pPr marL="0" indent="0">
              <a:lnSpc>
                <a:spcPct val="120000"/>
              </a:lnSpc>
              <a:spcBef>
                <a:spcPts val="0"/>
              </a:spcBef>
              <a:spcAft>
                <a:spcPts val="0"/>
              </a:spcAft>
              <a:buNone/>
            </a:pPr>
            <a:r>
              <a:rPr lang="en-US" b="1" dirty="0"/>
              <a:t>Milestones:</a:t>
            </a:r>
          </a:p>
          <a:p>
            <a:pPr>
              <a:lnSpc>
                <a:spcPct val="120000"/>
              </a:lnSpc>
              <a:spcBef>
                <a:spcPts val="0"/>
              </a:spcBef>
              <a:spcAft>
                <a:spcPts val="0"/>
              </a:spcAft>
            </a:pPr>
            <a:r>
              <a:rPr lang="en-US" b="1" dirty="0"/>
              <a:t>2017 &amp; 2018: </a:t>
            </a:r>
            <a:r>
              <a:rPr lang="en-US" dirty="0"/>
              <a:t>Gender specific on-farm labor availability known for different sites in at least 1 CRP priority country</a:t>
            </a:r>
          </a:p>
          <a:p>
            <a:pPr>
              <a:lnSpc>
                <a:spcPct val="120000"/>
              </a:lnSpc>
              <a:spcBef>
                <a:spcPts val="0"/>
              </a:spcBef>
              <a:spcAft>
                <a:spcPts val="0"/>
              </a:spcAft>
            </a:pPr>
            <a:r>
              <a:rPr lang="en-US" b="1" dirty="0"/>
              <a:t>2019:</a:t>
            </a:r>
            <a:r>
              <a:rPr lang="en-US" dirty="0"/>
              <a:t> Well-targeted training modules in feed processing and feeding are used by national and international development partners in at least 1 priority country</a:t>
            </a:r>
          </a:p>
          <a:p>
            <a:pPr>
              <a:lnSpc>
                <a:spcPct val="120000"/>
              </a:lnSpc>
              <a:spcBef>
                <a:spcPts val="0"/>
              </a:spcBef>
              <a:spcAft>
                <a:spcPts val="0"/>
              </a:spcAft>
            </a:pPr>
            <a:r>
              <a:rPr lang="en-US" b="1" dirty="0"/>
              <a:t>2020-2022: </a:t>
            </a:r>
            <a:r>
              <a:rPr lang="en-GB" dirty="0"/>
              <a:t>Feed processing options that are designed by taking into account on farm demand and animal response and provision of services are available to end-users in at least 2 priority countries</a:t>
            </a:r>
            <a:endParaRPr lang="en-US" dirty="0"/>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Targets: </a:t>
            </a:r>
          </a:p>
          <a:p>
            <a:pPr marL="457200" indent="-457200">
              <a:lnSpc>
                <a:spcPct val="120000"/>
              </a:lnSpc>
              <a:spcBef>
                <a:spcPts val="0"/>
              </a:spcBef>
              <a:spcAft>
                <a:spcPts val="0"/>
              </a:spcAft>
              <a:buFont typeface="Arial" pitchFamily="34" charset="0"/>
              <a:buAutoNum type="alphaLcParenR"/>
            </a:pPr>
            <a:r>
              <a:rPr lang="en-US" dirty="0"/>
              <a:t>Better utilization of existing and novel feed and forage resources through scalable and gender-responsive processing technologies applied by national and international development partners, government agencies and extension services, the private sector and community-based organizations in 3 priority countries</a:t>
            </a:r>
            <a:r>
              <a:rPr lang="en-US" dirty="0" smtClean="0"/>
              <a:t>.</a:t>
            </a:r>
            <a:endParaRPr lang="en-US" dirty="0"/>
          </a:p>
        </p:txBody>
      </p:sp>
    </p:spTree>
    <p:extLst>
      <p:ext uri="{BB962C8B-B14F-4D97-AF65-F5344CB8AC3E}">
        <p14:creationId xmlns:p14="http://schemas.microsoft.com/office/powerpoint/2010/main" val="2907999582"/>
      </p:ext>
    </p:extLst>
  </p:cSld>
  <p:clrMapOvr>
    <a:masterClrMapping/>
  </p:clrMapOvr>
  <p:transition spd="slow">
    <p:wipe di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3</a:t>
            </a:r>
            <a:endParaRPr lang="en-GB" dirty="0"/>
          </a:p>
        </p:txBody>
      </p:sp>
      <p:sp>
        <p:nvSpPr>
          <p:cNvPr id="4" name="Text Placeholder 3"/>
          <p:cNvSpPr>
            <a:spLocks noGrp="1"/>
          </p:cNvSpPr>
          <p:nvPr>
            <p:ph type="body" sz="quarter" idx="12"/>
          </p:nvPr>
        </p:nvSpPr>
        <p:spPr/>
        <p:txBody>
          <a:bodyPr>
            <a:normAutofit fontScale="85000" lnSpcReduction="20000"/>
          </a:bodyPr>
          <a:lstStyle/>
          <a:p>
            <a:pPr marL="0" indent="0">
              <a:lnSpc>
                <a:spcPct val="120000"/>
              </a:lnSpc>
              <a:spcBef>
                <a:spcPts val="0"/>
              </a:spcBef>
              <a:spcAft>
                <a:spcPts val="0"/>
              </a:spcAft>
              <a:buNone/>
            </a:pPr>
            <a:r>
              <a:rPr lang="en-GB" b="1" dirty="0"/>
              <a:t>Product 2: </a:t>
            </a:r>
            <a:r>
              <a:rPr lang="en-US" sz="2500" b="1" dirty="0"/>
              <a:t>Feed Processing off-farm</a:t>
            </a:r>
          </a:p>
          <a:p>
            <a:pPr marL="0" indent="0">
              <a:lnSpc>
                <a:spcPct val="120000"/>
              </a:lnSpc>
              <a:spcBef>
                <a:spcPts val="0"/>
              </a:spcBef>
              <a:spcAft>
                <a:spcPts val="0"/>
              </a:spcAft>
              <a:buNone/>
            </a:pPr>
            <a:endParaRPr lang="en-US" b="1" dirty="0"/>
          </a:p>
          <a:p>
            <a:pPr marL="0" indent="0">
              <a:lnSpc>
                <a:spcPct val="120000"/>
              </a:lnSpc>
              <a:spcBef>
                <a:spcPts val="0"/>
              </a:spcBef>
              <a:spcAft>
                <a:spcPts val="0"/>
              </a:spcAft>
              <a:buNone/>
            </a:pPr>
            <a:r>
              <a:rPr lang="en-US" b="1" dirty="0"/>
              <a:t>Milestones:</a:t>
            </a:r>
          </a:p>
          <a:p>
            <a:pPr>
              <a:lnSpc>
                <a:spcPct val="120000"/>
              </a:lnSpc>
              <a:spcBef>
                <a:spcPts val="0"/>
              </a:spcBef>
              <a:spcAft>
                <a:spcPts val="0"/>
              </a:spcAft>
            </a:pPr>
            <a:r>
              <a:rPr lang="en-US" b="1" dirty="0"/>
              <a:t>2017-2019: </a:t>
            </a:r>
            <a:r>
              <a:rPr lang="en-US" dirty="0"/>
              <a:t>Scalable and gender-responsive processing technologies are used by national and international development partners, the private sector and community-level organizations in at least 1 priority country</a:t>
            </a:r>
          </a:p>
          <a:p>
            <a:pPr>
              <a:lnSpc>
                <a:spcPct val="120000"/>
              </a:lnSpc>
              <a:spcBef>
                <a:spcPts val="0"/>
              </a:spcBef>
              <a:spcAft>
                <a:spcPts val="0"/>
              </a:spcAft>
            </a:pPr>
            <a:r>
              <a:rPr lang="en-US" b="1" dirty="0"/>
              <a:t>2020-2022: </a:t>
            </a:r>
            <a:r>
              <a:rPr lang="en-US" dirty="0"/>
              <a:t>Scalable and gender-responsive processing technologies are used by national and international development partners, the private sector and community-level organizations in at least 3 priority countries</a:t>
            </a:r>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Targets: </a:t>
            </a:r>
          </a:p>
          <a:p>
            <a:pPr marL="457200" indent="-457200">
              <a:lnSpc>
                <a:spcPct val="120000"/>
              </a:lnSpc>
              <a:spcBef>
                <a:spcPts val="0"/>
              </a:spcBef>
              <a:spcAft>
                <a:spcPts val="0"/>
              </a:spcAft>
              <a:buFont typeface="Arial" pitchFamily="34" charset="0"/>
              <a:buAutoNum type="alphaLcParenR"/>
            </a:pPr>
            <a:r>
              <a:rPr lang="en-US" dirty="0"/>
              <a:t>Better utilization of existing and novel feed and forage resources through scalable and gender-responsive processing technologies applied by national and international development partners, government agencies and extension services, the private sector and community-based organizations in 3 priority countries.</a:t>
            </a:r>
          </a:p>
        </p:txBody>
      </p:sp>
    </p:spTree>
    <p:extLst>
      <p:ext uri="{BB962C8B-B14F-4D97-AF65-F5344CB8AC3E}">
        <p14:creationId xmlns:p14="http://schemas.microsoft.com/office/powerpoint/2010/main" val="3138642969"/>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pPr algn="l"/>
            <a:r>
              <a:rPr lang="en-US" dirty="0" smtClean="0"/>
              <a:t>Funding in USD</a:t>
            </a:r>
            <a:endParaRPr lang="es-CO" dirty="0"/>
          </a:p>
        </p:txBody>
      </p:sp>
      <p:graphicFrame>
        <p:nvGraphicFramePr>
          <p:cNvPr id="20" name="Table 19"/>
          <p:cNvGraphicFramePr>
            <a:graphicFrameLocks noGrp="1"/>
          </p:cNvGraphicFramePr>
          <p:nvPr>
            <p:extLst>
              <p:ext uri="{D42A27DB-BD31-4B8C-83A1-F6EECF244321}">
                <p14:modId xmlns:p14="http://schemas.microsoft.com/office/powerpoint/2010/main" val="2143347560"/>
              </p:ext>
            </p:extLst>
          </p:nvPr>
        </p:nvGraphicFramePr>
        <p:xfrm>
          <a:off x="381000" y="1600200"/>
          <a:ext cx="8382000" cy="3962400"/>
        </p:xfrm>
        <a:graphic>
          <a:graphicData uri="http://schemas.openxmlformats.org/drawingml/2006/table">
            <a:tbl>
              <a:tblPr firstRow="1" firstCol="1" lastCol="1" bandRow="1">
                <a:tableStyleId>{0660B408-B3CF-4A94-85FC-2B1E0A45F4A2}</a:tableStyleId>
              </a:tblPr>
              <a:tblGrid>
                <a:gridCol w="1661062"/>
                <a:gridCol w="970802"/>
                <a:gridCol w="896125"/>
                <a:gridCol w="896125"/>
                <a:gridCol w="896125"/>
                <a:gridCol w="970802"/>
                <a:gridCol w="970802"/>
                <a:gridCol w="1120157"/>
              </a:tblGrid>
              <a:tr h="660400">
                <a:tc>
                  <a:txBody>
                    <a:bodyPr/>
                    <a:lstStyle/>
                    <a:p>
                      <a:pPr algn="ctr" fontAlgn="b"/>
                      <a:r>
                        <a:rPr lang="es-CO" sz="1400" b="1" i="0" u="none" strike="noStrike" dirty="0" err="1" smtClean="0">
                          <a:solidFill>
                            <a:schemeClr val="bg1"/>
                          </a:solidFill>
                          <a:effectLst/>
                          <a:latin typeface="+mj-lt"/>
                        </a:rPr>
                        <a:t>Source</a:t>
                      </a:r>
                      <a:r>
                        <a:rPr lang="es-CO" sz="1400" b="1" i="0" u="none" strike="noStrike" dirty="0" smtClean="0">
                          <a:solidFill>
                            <a:schemeClr val="bg1"/>
                          </a:solidFill>
                          <a:effectLst/>
                          <a:latin typeface="+mj-lt"/>
                        </a:rPr>
                        <a:t> \ </a:t>
                      </a:r>
                      <a:r>
                        <a:rPr lang="es-CO" sz="1400" b="1" i="0" u="none" strike="noStrike" dirty="0" err="1" smtClean="0">
                          <a:solidFill>
                            <a:schemeClr val="bg1"/>
                          </a:solidFill>
                          <a:effectLst/>
                          <a:latin typeface="+mj-lt"/>
                        </a:rPr>
                        <a:t>Year</a:t>
                      </a:r>
                      <a:endParaRPr lang="es-CO" sz="1400" b="1" i="0" u="none" strike="noStrike" dirty="0">
                        <a:solidFill>
                          <a:schemeClr val="bg1"/>
                        </a:solidFill>
                        <a:effectLst/>
                        <a:latin typeface="+mj-lt"/>
                      </a:endParaRPr>
                    </a:p>
                  </a:txBody>
                  <a:tcPr marL="45720" marR="45720" anchor="ctr"/>
                </a:tc>
                <a:tc>
                  <a:txBody>
                    <a:bodyPr/>
                    <a:lstStyle/>
                    <a:p>
                      <a:pPr algn="ctr" fontAlgn="b"/>
                      <a:r>
                        <a:rPr lang="es-CO" sz="1400" u="none" strike="noStrike" dirty="0" smtClean="0">
                          <a:effectLst/>
                        </a:rPr>
                        <a:t>2017</a:t>
                      </a:r>
                      <a:endParaRPr lang="es-CO" sz="1400" b="1" i="0" u="none" strike="noStrike" dirty="0">
                        <a:solidFill>
                          <a:srgbClr val="000000"/>
                        </a:solidFill>
                        <a:effectLst/>
                        <a:latin typeface="+mj-lt"/>
                      </a:endParaRPr>
                    </a:p>
                  </a:txBody>
                  <a:tcPr marL="45720" marR="45720" anchor="ctr"/>
                </a:tc>
                <a:tc>
                  <a:txBody>
                    <a:bodyPr/>
                    <a:lstStyle/>
                    <a:p>
                      <a:pPr algn="ctr" fontAlgn="b"/>
                      <a:r>
                        <a:rPr lang="es-CO" sz="1400" u="none" strike="noStrike" dirty="0" smtClean="0">
                          <a:effectLst/>
                        </a:rPr>
                        <a:t>2018</a:t>
                      </a:r>
                      <a:endParaRPr lang="es-CO" sz="1400" b="1" i="0" u="none" strike="noStrike" dirty="0">
                        <a:solidFill>
                          <a:srgbClr val="000000"/>
                        </a:solidFill>
                        <a:effectLst/>
                        <a:latin typeface="+mj-lt"/>
                      </a:endParaRPr>
                    </a:p>
                  </a:txBody>
                  <a:tcPr marL="45720" marR="45720" anchor="ctr"/>
                </a:tc>
                <a:tc>
                  <a:txBody>
                    <a:bodyPr/>
                    <a:lstStyle/>
                    <a:p>
                      <a:pPr algn="ctr" fontAlgn="b"/>
                      <a:r>
                        <a:rPr lang="es-CO" sz="1400" u="none" strike="noStrike" dirty="0" smtClean="0">
                          <a:effectLst/>
                        </a:rPr>
                        <a:t>2019</a:t>
                      </a:r>
                      <a:endParaRPr lang="es-CO" sz="1400" b="1" i="0" u="none" strike="noStrike" dirty="0">
                        <a:solidFill>
                          <a:srgbClr val="000000"/>
                        </a:solidFill>
                        <a:effectLst/>
                        <a:latin typeface="+mj-lt"/>
                      </a:endParaRPr>
                    </a:p>
                  </a:txBody>
                  <a:tcPr marL="45720" marR="45720" anchor="ctr"/>
                </a:tc>
                <a:tc>
                  <a:txBody>
                    <a:bodyPr/>
                    <a:lstStyle/>
                    <a:p>
                      <a:pPr algn="ctr" fontAlgn="b"/>
                      <a:r>
                        <a:rPr lang="es-CO" sz="1400" u="none" strike="noStrike" dirty="0" smtClean="0">
                          <a:effectLst/>
                        </a:rPr>
                        <a:t>2020</a:t>
                      </a:r>
                      <a:endParaRPr lang="es-CO" sz="1400" b="1" i="0" u="none" strike="noStrike" dirty="0">
                        <a:solidFill>
                          <a:srgbClr val="000000"/>
                        </a:solidFill>
                        <a:effectLst/>
                        <a:latin typeface="+mj-lt"/>
                      </a:endParaRPr>
                    </a:p>
                  </a:txBody>
                  <a:tcPr marL="45720" marR="45720" anchor="ctr"/>
                </a:tc>
                <a:tc>
                  <a:txBody>
                    <a:bodyPr/>
                    <a:lstStyle/>
                    <a:p>
                      <a:pPr algn="ctr" fontAlgn="b"/>
                      <a:r>
                        <a:rPr lang="es-CO" sz="1400" u="none" strike="noStrike" dirty="0" smtClean="0">
                          <a:effectLst/>
                        </a:rPr>
                        <a:t>2021</a:t>
                      </a:r>
                      <a:endParaRPr lang="es-CO" sz="1400" b="1" i="0" u="none" strike="noStrike" dirty="0">
                        <a:solidFill>
                          <a:srgbClr val="000000"/>
                        </a:solidFill>
                        <a:effectLst/>
                        <a:latin typeface="+mj-lt"/>
                      </a:endParaRPr>
                    </a:p>
                  </a:txBody>
                  <a:tcPr marL="45720" marR="45720" anchor="ctr"/>
                </a:tc>
                <a:tc>
                  <a:txBody>
                    <a:bodyPr/>
                    <a:lstStyle/>
                    <a:p>
                      <a:pPr algn="ctr" fontAlgn="b"/>
                      <a:r>
                        <a:rPr lang="es-CO" sz="1400" u="none" strike="noStrike" dirty="0" smtClean="0">
                          <a:effectLst/>
                        </a:rPr>
                        <a:t>2022</a:t>
                      </a:r>
                      <a:endParaRPr lang="es-CO" sz="1400" b="1" i="0" u="none" strike="noStrike" dirty="0">
                        <a:solidFill>
                          <a:srgbClr val="000000"/>
                        </a:solidFill>
                        <a:effectLst/>
                        <a:latin typeface="+mj-lt"/>
                      </a:endParaRPr>
                    </a:p>
                  </a:txBody>
                  <a:tcPr marL="45720" marR="45720" anchor="ctr"/>
                </a:tc>
                <a:tc>
                  <a:txBody>
                    <a:bodyPr/>
                    <a:lstStyle/>
                    <a:p>
                      <a:pPr algn="ctr" fontAlgn="b"/>
                      <a:r>
                        <a:rPr lang="es-CO" sz="1400" u="none" strike="noStrike" dirty="0">
                          <a:effectLst/>
                        </a:rPr>
                        <a:t>Total</a:t>
                      </a:r>
                      <a:endParaRPr lang="es-CO" sz="1400" b="1" i="0" u="none" strike="noStrike" dirty="0">
                        <a:solidFill>
                          <a:srgbClr val="000000"/>
                        </a:solidFill>
                        <a:effectLst/>
                        <a:latin typeface="+mj-lt"/>
                      </a:endParaRPr>
                    </a:p>
                  </a:txBody>
                  <a:tcPr marL="45720" marR="45720" anchor="ctr"/>
                </a:tc>
              </a:tr>
              <a:tr h="660400">
                <a:tc>
                  <a:txBody>
                    <a:bodyPr/>
                    <a:lstStyle/>
                    <a:p>
                      <a:pPr algn="r" fontAlgn="b"/>
                      <a:r>
                        <a:rPr lang="es-CO" sz="1400" u="none" strike="noStrike" dirty="0">
                          <a:effectLst/>
                        </a:rPr>
                        <a:t>W1 + </a:t>
                      </a:r>
                      <a:r>
                        <a:rPr lang="es-CO" sz="1400" u="none" strike="noStrike" dirty="0" smtClean="0">
                          <a:effectLst/>
                        </a:rPr>
                        <a:t>W2 original </a:t>
                      </a:r>
                      <a:r>
                        <a:rPr lang="es-CO" sz="1400" u="none" strike="noStrike" dirty="0" err="1" smtClean="0">
                          <a:effectLst/>
                        </a:rPr>
                        <a:t>proposal</a:t>
                      </a:r>
                      <a:endParaRPr lang="es-CO" sz="1400" b="1"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2,999,292</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3,149,257</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3,306,719</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a:effectLst/>
                        </a:rPr>
                        <a:t>3,472,055</a:t>
                      </a:r>
                      <a:endParaRPr lang="es-CO" sz="1400" b="0" i="0" u="none" strike="noStrike">
                        <a:solidFill>
                          <a:srgbClr val="000000"/>
                        </a:solidFill>
                        <a:effectLst/>
                        <a:latin typeface="+mj-lt"/>
                      </a:endParaRPr>
                    </a:p>
                  </a:txBody>
                  <a:tcPr marL="45720" marR="45720" anchor="ctr"/>
                </a:tc>
                <a:tc>
                  <a:txBody>
                    <a:bodyPr/>
                    <a:lstStyle/>
                    <a:p>
                      <a:pPr algn="r" fontAlgn="b"/>
                      <a:r>
                        <a:rPr lang="es-CO" sz="1400" u="none" strike="noStrike" dirty="0">
                          <a:effectLst/>
                        </a:rPr>
                        <a:t>3,645,658</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3,827,941</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20,400,923</a:t>
                      </a:r>
                      <a:endParaRPr lang="es-CO" sz="1400" b="1" i="0" u="none" strike="noStrike" dirty="0">
                        <a:solidFill>
                          <a:srgbClr val="000000"/>
                        </a:solidFill>
                        <a:effectLst/>
                        <a:latin typeface="+mj-lt"/>
                      </a:endParaRPr>
                    </a:p>
                  </a:txBody>
                  <a:tcPr marL="45720" marR="45720" anchor="ctr"/>
                </a:tc>
              </a:tr>
              <a:tr h="660400">
                <a:tc>
                  <a:txBody>
                    <a:bodyPr/>
                    <a:lstStyle/>
                    <a:p>
                      <a:pPr algn="r" fontAlgn="b"/>
                      <a:r>
                        <a:rPr lang="es-CO" sz="1400" u="none" strike="noStrike" dirty="0" smtClean="0">
                          <a:effectLst/>
                        </a:rPr>
                        <a:t>W1</a:t>
                      </a:r>
                      <a:r>
                        <a:rPr lang="es-CO" sz="1400" u="none" strike="noStrike" baseline="0" dirty="0" smtClean="0">
                          <a:effectLst/>
                        </a:rPr>
                        <a:t> + W2 </a:t>
                      </a:r>
                      <a:r>
                        <a:rPr lang="es-CO" sz="1400" u="none" strike="noStrike" baseline="0" dirty="0" err="1" smtClean="0">
                          <a:effectLst/>
                        </a:rPr>
                        <a:t>estimated</a:t>
                      </a:r>
                      <a:endParaRPr lang="es-CO" sz="1400" b="1" i="0" u="none" strike="noStrike" dirty="0">
                        <a:solidFill>
                          <a:srgbClr val="000000"/>
                        </a:solidFill>
                        <a:effectLst/>
                        <a:latin typeface="+mj-lt"/>
                      </a:endParaRPr>
                    </a:p>
                  </a:txBody>
                  <a:tcPr marL="45720" marR="45720" anchor="ctr"/>
                </a:tc>
                <a:tc>
                  <a:txBody>
                    <a:bodyPr/>
                    <a:lstStyle/>
                    <a:p>
                      <a:pPr algn="ctr" fontAlgn="b"/>
                      <a:r>
                        <a:rPr lang="es-CO" sz="1400" b="0" i="0" u="none" strike="noStrike" dirty="0" smtClean="0">
                          <a:solidFill>
                            <a:srgbClr val="000000"/>
                          </a:solidFill>
                          <a:effectLst/>
                          <a:latin typeface="+mj-lt"/>
                        </a:rPr>
                        <a:t>-</a:t>
                      </a:r>
                      <a:endParaRPr lang="es-CO" sz="1400" b="0" i="0" u="none" strike="noStrike" dirty="0">
                        <a:solidFill>
                          <a:srgbClr val="000000"/>
                        </a:solidFill>
                        <a:effectLst/>
                        <a:latin typeface="+mj-lt"/>
                      </a:endParaRPr>
                    </a:p>
                  </a:txBody>
                  <a:tcPr marL="45720" marR="45720" anchor="ctr"/>
                </a:tc>
                <a:tc>
                  <a:txBody>
                    <a:bodyPr/>
                    <a:lstStyle/>
                    <a:p>
                      <a:pPr algn="r" fontAlgn="b"/>
                      <a:r>
                        <a:rPr lang="en-US" sz="1400" u="none" strike="noStrike" dirty="0" smtClean="0">
                          <a:effectLst/>
                        </a:rPr>
                        <a:t>2,110,000</a:t>
                      </a:r>
                      <a:endParaRPr lang="es-CO" sz="1400" b="0" i="1" u="none" strike="noStrike" dirty="0">
                        <a:solidFill>
                          <a:srgbClr val="000000"/>
                        </a:solidFill>
                        <a:effectLst/>
                        <a:latin typeface="+mj-lt"/>
                      </a:endParaRPr>
                    </a:p>
                  </a:txBody>
                  <a:tcPr marL="45720" marR="45720" anchor="ctr"/>
                </a:tc>
                <a:tc>
                  <a:txBody>
                    <a:bodyPr/>
                    <a:lstStyle/>
                    <a:p>
                      <a:pPr algn="r" fontAlgn="b"/>
                      <a:r>
                        <a:rPr lang="en-US" sz="1400" u="none" strike="noStrike" dirty="0" smtClean="0">
                          <a:effectLst/>
                        </a:rPr>
                        <a:t>2,215,500</a:t>
                      </a:r>
                      <a:endParaRPr lang="es-CO" sz="1400" b="0" i="1" u="none" strike="noStrike" dirty="0">
                        <a:solidFill>
                          <a:srgbClr val="000000"/>
                        </a:solidFill>
                        <a:effectLst/>
                        <a:latin typeface="+mj-lt"/>
                      </a:endParaRPr>
                    </a:p>
                  </a:txBody>
                  <a:tcPr marL="45720" marR="45720" anchor="ctr"/>
                </a:tc>
                <a:tc>
                  <a:txBody>
                    <a:bodyPr/>
                    <a:lstStyle/>
                    <a:p>
                      <a:pPr algn="r" fontAlgn="b"/>
                      <a:r>
                        <a:rPr lang="en-US" sz="1400" u="none" strike="noStrike" dirty="0" smtClean="0">
                          <a:effectLst/>
                        </a:rPr>
                        <a:t>2,326,275</a:t>
                      </a:r>
                      <a:endParaRPr lang="es-CO" sz="1400" b="0" i="1" u="none" strike="noStrike" dirty="0">
                        <a:solidFill>
                          <a:srgbClr val="000000"/>
                        </a:solidFill>
                        <a:effectLst/>
                        <a:latin typeface="+mj-lt"/>
                      </a:endParaRPr>
                    </a:p>
                  </a:txBody>
                  <a:tcPr marL="45720" marR="45720" anchor="ctr"/>
                </a:tc>
                <a:tc>
                  <a:txBody>
                    <a:bodyPr/>
                    <a:lstStyle/>
                    <a:p>
                      <a:pPr algn="r" fontAlgn="b"/>
                      <a:r>
                        <a:rPr lang="en-US" sz="1400" u="none" strike="noStrike" dirty="0" smtClean="0">
                          <a:effectLst/>
                        </a:rPr>
                        <a:t>2,442,589</a:t>
                      </a:r>
                      <a:endParaRPr lang="es-CO" sz="1400" b="0" i="1" u="none" strike="noStrike" dirty="0">
                        <a:solidFill>
                          <a:srgbClr val="000000"/>
                        </a:solidFill>
                        <a:effectLst/>
                        <a:latin typeface="+mj-lt"/>
                      </a:endParaRPr>
                    </a:p>
                  </a:txBody>
                  <a:tcPr marL="45720" marR="45720" anchor="ctr"/>
                </a:tc>
                <a:tc>
                  <a:txBody>
                    <a:bodyPr/>
                    <a:lstStyle/>
                    <a:p>
                      <a:pPr algn="r" fontAlgn="b"/>
                      <a:r>
                        <a:rPr lang="en-US" sz="1400" u="none" strike="noStrike" dirty="0" smtClean="0">
                          <a:effectLst/>
                        </a:rPr>
                        <a:t>2,564,718</a:t>
                      </a:r>
                      <a:endParaRPr lang="es-CO" sz="1400" b="0" i="1"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11,659,082</a:t>
                      </a:r>
                      <a:endParaRPr lang="es-CO" sz="1400" b="1" i="0" u="none" strike="noStrike" dirty="0">
                        <a:solidFill>
                          <a:srgbClr val="000000"/>
                        </a:solidFill>
                        <a:effectLst/>
                        <a:latin typeface="+mj-lt"/>
                      </a:endParaRPr>
                    </a:p>
                  </a:txBody>
                  <a:tcPr marL="45720" marR="45720" anchor="ctr"/>
                </a:tc>
              </a:tr>
              <a:tr h="660400">
                <a:tc>
                  <a:txBody>
                    <a:bodyPr/>
                    <a:lstStyle/>
                    <a:p>
                      <a:pPr algn="r" fontAlgn="b"/>
                      <a:r>
                        <a:rPr lang="es-CO" sz="1400" u="none" strike="noStrike" dirty="0">
                          <a:effectLst/>
                        </a:rPr>
                        <a:t>W3</a:t>
                      </a:r>
                      <a:endParaRPr lang="es-CO" sz="1400" b="1"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443,921</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238,000</a:t>
                      </a:r>
                      <a:endParaRPr lang="es-CO" sz="1400" b="0" i="1"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0</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0</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0</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0</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681,921</a:t>
                      </a:r>
                      <a:endParaRPr lang="es-CO" sz="1400" b="1" i="0" u="none" strike="noStrike" dirty="0">
                        <a:solidFill>
                          <a:srgbClr val="000000"/>
                        </a:solidFill>
                        <a:effectLst/>
                        <a:latin typeface="+mj-lt"/>
                      </a:endParaRPr>
                    </a:p>
                  </a:txBody>
                  <a:tcPr marL="45720" marR="45720" anchor="ctr"/>
                </a:tc>
              </a:tr>
              <a:tr h="660400">
                <a:tc>
                  <a:txBody>
                    <a:bodyPr/>
                    <a:lstStyle/>
                    <a:p>
                      <a:pPr algn="r" fontAlgn="b"/>
                      <a:r>
                        <a:rPr lang="es-CO" sz="1400" u="none" strike="noStrike" dirty="0">
                          <a:effectLst/>
                        </a:rPr>
                        <a:t>Bilateral </a:t>
                      </a:r>
                      <a:r>
                        <a:rPr lang="es-CO" sz="1400" u="none" strike="noStrike" dirty="0" smtClean="0">
                          <a:effectLst/>
                        </a:rPr>
                        <a:t>original </a:t>
                      </a:r>
                      <a:r>
                        <a:rPr lang="es-CO" sz="1400" u="none" strike="noStrike" dirty="0" err="1" smtClean="0">
                          <a:effectLst/>
                        </a:rPr>
                        <a:t>proposal</a:t>
                      </a:r>
                      <a:endParaRPr lang="es-CO" sz="1400" b="1"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3,598,708</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3,778,643</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3,967,576</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4,165,954</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4,374,252</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4,592,965</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a:effectLst/>
                        </a:rPr>
                        <a:t>24,478,098</a:t>
                      </a:r>
                      <a:endParaRPr lang="es-CO" sz="1400" b="1" i="0" u="none" strike="noStrike" dirty="0">
                        <a:solidFill>
                          <a:srgbClr val="000000"/>
                        </a:solidFill>
                        <a:effectLst/>
                        <a:latin typeface="+mj-lt"/>
                      </a:endParaRPr>
                    </a:p>
                  </a:txBody>
                  <a:tcPr marL="45720" marR="45720" anchor="ctr"/>
                </a:tc>
              </a:tr>
              <a:tr h="660400">
                <a:tc>
                  <a:txBody>
                    <a:bodyPr/>
                    <a:lstStyle/>
                    <a:p>
                      <a:pPr algn="r" fontAlgn="b"/>
                      <a:r>
                        <a:rPr lang="en-US" sz="1400" u="none" strike="noStrike" dirty="0" smtClean="0">
                          <a:effectLst/>
                        </a:rPr>
                        <a:t>Bilateral</a:t>
                      </a:r>
                      <a:r>
                        <a:rPr lang="en-US" sz="1400" u="none" strike="noStrike" baseline="0" dirty="0" smtClean="0">
                          <a:effectLst/>
                        </a:rPr>
                        <a:t> secured</a:t>
                      </a:r>
                      <a:endParaRPr lang="es-CO" sz="1400" b="1"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6,353,071</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3,505,697</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2,054,848</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1,209,365</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527,523</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161,137</a:t>
                      </a:r>
                      <a:endParaRPr lang="es-CO" sz="1400" b="0" i="0" u="none" strike="noStrike" dirty="0">
                        <a:solidFill>
                          <a:srgbClr val="000000"/>
                        </a:solidFill>
                        <a:effectLst/>
                        <a:latin typeface="+mj-lt"/>
                      </a:endParaRPr>
                    </a:p>
                  </a:txBody>
                  <a:tcPr marL="45720" marR="45720" anchor="ctr"/>
                </a:tc>
                <a:tc>
                  <a:txBody>
                    <a:bodyPr/>
                    <a:lstStyle/>
                    <a:p>
                      <a:pPr algn="r" fontAlgn="b"/>
                      <a:r>
                        <a:rPr lang="es-CO" sz="1400" u="none" strike="noStrike" dirty="0" smtClean="0">
                          <a:effectLst/>
                        </a:rPr>
                        <a:t>13,811,641</a:t>
                      </a:r>
                      <a:endParaRPr lang="es-CO" sz="1400" b="1" i="0" u="none" strike="noStrike" dirty="0">
                        <a:solidFill>
                          <a:srgbClr val="000000"/>
                        </a:solidFill>
                        <a:effectLst/>
                        <a:latin typeface="+mj-lt"/>
                      </a:endParaRPr>
                    </a:p>
                  </a:txBody>
                  <a:tcPr marL="45720" marR="45720" anchor="ctr"/>
                </a:tc>
              </a:tr>
            </a:tbl>
          </a:graphicData>
        </a:graphic>
      </p:graphicFrame>
    </p:spTree>
    <p:extLst>
      <p:ext uri="{BB962C8B-B14F-4D97-AF65-F5344CB8AC3E}">
        <p14:creationId xmlns:p14="http://schemas.microsoft.com/office/powerpoint/2010/main" val="3873038366"/>
      </p:ext>
    </p:extLst>
  </p:cSld>
  <p:clrMapOvr>
    <a:masterClrMapping/>
  </p:clrMapOvr>
  <p:transition spd="slow">
    <p:wipe di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3</a:t>
            </a:r>
            <a:endParaRPr lang="en-GB" dirty="0"/>
          </a:p>
        </p:txBody>
      </p:sp>
      <p:sp>
        <p:nvSpPr>
          <p:cNvPr id="4" name="Text Placeholder 3"/>
          <p:cNvSpPr>
            <a:spLocks noGrp="1"/>
          </p:cNvSpPr>
          <p:nvPr>
            <p:ph type="body" sz="quarter" idx="12"/>
          </p:nvPr>
        </p:nvSpPr>
        <p:spPr/>
        <p:txBody>
          <a:bodyPr>
            <a:noAutofit/>
          </a:bodyPr>
          <a:lstStyle/>
          <a:p>
            <a:pPr marL="0" indent="0">
              <a:lnSpc>
                <a:spcPct val="120000"/>
              </a:lnSpc>
              <a:spcBef>
                <a:spcPts val="0"/>
              </a:spcBef>
              <a:spcAft>
                <a:spcPts val="0"/>
              </a:spcAft>
              <a:buNone/>
            </a:pPr>
            <a:r>
              <a:rPr lang="en-GB" sz="1300" b="1" dirty="0"/>
              <a:t>Product 3: </a:t>
            </a:r>
            <a:r>
              <a:rPr lang="en-US" sz="1300" b="1" dirty="0"/>
              <a:t>Agronomic practices and use of indigenous rangeland species</a:t>
            </a:r>
            <a:endParaRPr lang="en-GB" sz="1300" b="1" dirty="0"/>
          </a:p>
          <a:p>
            <a:pPr marL="0" indent="0">
              <a:lnSpc>
                <a:spcPct val="120000"/>
              </a:lnSpc>
              <a:spcBef>
                <a:spcPts val="0"/>
              </a:spcBef>
              <a:spcAft>
                <a:spcPts val="0"/>
              </a:spcAft>
              <a:buNone/>
            </a:pPr>
            <a:endParaRPr lang="en-US" sz="1300" b="1" dirty="0"/>
          </a:p>
          <a:p>
            <a:pPr marL="0" indent="0">
              <a:lnSpc>
                <a:spcPct val="120000"/>
              </a:lnSpc>
              <a:spcBef>
                <a:spcPts val="0"/>
              </a:spcBef>
              <a:spcAft>
                <a:spcPts val="0"/>
              </a:spcAft>
              <a:buNone/>
            </a:pPr>
            <a:r>
              <a:rPr lang="en-US" sz="1300" b="1" dirty="0"/>
              <a:t>Milestones:</a:t>
            </a:r>
          </a:p>
          <a:p>
            <a:pPr>
              <a:lnSpc>
                <a:spcPct val="120000"/>
              </a:lnSpc>
              <a:spcBef>
                <a:spcPts val="0"/>
              </a:spcBef>
              <a:spcAft>
                <a:spcPts val="0"/>
              </a:spcAft>
            </a:pPr>
            <a:r>
              <a:rPr lang="en-US" sz="1300" b="1" dirty="0"/>
              <a:t>2017-2019: </a:t>
            </a:r>
            <a:r>
              <a:rPr lang="en-US" sz="1300" dirty="0"/>
              <a:t>3 to 5 well adapted rangeland species with high productivity used by private enterprises for seed/seedlings multiplication and used by government and development projects for large scale rangeland rehabilitation in at least 1 priority country</a:t>
            </a:r>
          </a:p>
          <a:p>
            <a:pPr>
              <a:lnSpc>
                <a:spcPct val="120000"/>
              </a:lnSpc>
              <a:spcBef>
                <a:spcPts val="0"/>
              </a:spcBef>
              <a:spcAft>
                <a:spcPts val="0"/>
              </a:spcAft>
            </a:pPr>
            <a:r>
              <a:rPr lang="en-US" sz="1300" b="1" dirty="0"/>
              <a:t>2020-2022: </a:t>
            </a:r>
            <a:r>
              <a:rPr lang="en-GB" sz="1300" dirty="0"/>
              <a:t>3 to 5 well adapted rangeland species with high productivity used by private enterprises for seed/seedlings multiplication and used by government and development projects for large scale rangeland rehabilitation in at least 2 further priority countries</a:t>
            </a:r>
            <a:endParaRPr lang="es-CO" sz="1300" dirty="0"/>
          </a:p>
          <a:p>
            <a:pPr>
              <a:lnSpc>
                <a:spcPct val="120000"/>
              </a:lnSpc>
              <a:spcBef>
                <a:spcPts val="0"/>
              </a:spcBef>
              <a:spcAft>
                <a:spcPts val="0"/>
              </a:spcAft>
            </a:pPr>
            <a:r>
              <a:rPr lang="en-US" sz="1300" b="1" dirty="0"/>
              <a:t>2017-2019: </a:t>
            </a:r>
            <a:r>
              <a:rPr lang="en-US" sz="1300" dirty="0"/>
              <a:t>Livestock producers apply management strategies to conserve/rehabilitate rangelands and use diets that increase productivity in 1 priority country </a:t>
            </a:r>
          </a:p>
          <a:p>
            <a:pPr>
              <a:lnSpc>
                <a:spcPct val="120000"/>
              </a:lnSpc>
              <a:spcBef>
                <a:spcPts val="0"/>
              </a:spcBef>
              <a:spcAft>
                <a:spcPts val="0"/>
              </a:spcAft>
            </a:pPr>
            <a:r>
              <a:rPr lang="en-US" sz="1300" b="1" dirty="0"/>
              <a:t>2020-2022: </a:t>
            </a:r>
            <a:r>
              <a:rPr lang="en-US" sz="1300" dirty="0"/>
              <a:t>Livestock producers apply management strategies to conserve/rehabilitate rangelands and use diets that increase productivity in 1 priority country in a further 2 priority countries</a:t>
            </a:r>
          </a:p>
          <a:p>
            <a:pPr marL="0" indent="0">
              <a:lnSpc>
                <a:spcPct val="120000"/>
              </a:lnSpc>
              <a:spcBef>
                <a:spcPts val="0"/>
              </a:spcBef>
              <a:spcAft>
                <a:spcPts val="0"/>
              </a:spcAft>
              <a:buNone/>
            </a:pPr>
            <a:r>
              <a:rPr lang="en-US" sz="1300" b="1" dirty="0" smtClean="0"/>
              <a:t>Targets</a:t>
            </a:r>
            <a:r>
              <a:rPr lang="en-US" sz="1300" b="1" dirty="0"/>
              <a:t>: </a:t>
            </a:r>
          </a:p>
          <a:p>
            <a:pPr marL="457200" indent="-457200">
              <a:lnSpc>
                <a:spcPct val="120000"/>
              </a:lnSpc>
              <a:spcBef>
                <a:spcPts val="0"/>
              </a:spcBef>
              <a:spcAft>
                <a:spcPts val="0"/>
              </a:spcAft>
              <a:buFont typeface="Arial" pitchFamily="34" charset="0"/>
              <a:buAutoNum type="alphaLcParenR"/>
            </a:pPr>
            <a:r>
              <a:rPr lang="en-US" sz="1300" dirty="0"/>
              <a:t>Better utilization of existing and novel feed and forage resources through management strategies to conserve and rehabilitate rangelands applied by national and international development partners, government agencies and extension services, the private sector and community-based organizations in 3 priority countries.</a:t>
            </a:r>
          </a:p>
          <a:p>
            <a:pPr marL="457200" indent="-457200">
              <a:lnSpc>
                <a:spcPct val="120000"/>
              </a:lnSpc>
              <a:spcBef>
                <a:spcPts val="0"/>
              </a:spcBef>
              <a:spcAft>
                <a:spcPts val="0"/>
              </a:spcAft>
              <a:buFont typeface="Arial" pitchFamily="34" charset="0"/>
              <a:buAutoNum type="alphaLcParenR"/>
            </a:pPr>
            <a:r>
              <a:rPr lang="en-GB" sz="1300" dirty="0"/>
              <a:t>3 to 5 well adapted rangeland species with high productivity used by private enterprises for seed/seedlings multiplication and used by government and development projects for large scale rangeland rehabilitation in at least 3 priority </a:t>
            </a:r>
            <a:r>
              <a:rPr lang="en-GB" sz="1300" dirty="0" smtClean="0"/>
              <a:t>countries</a:t>
            </a:r>
            <a:endParaRPr lang="en-US" sz="1300" dirty="0"/>
          </a:p>
        </p:txBody>
      </p:sp>
    </p:spTree>
    <p:extLst>
      <p:ext uri="{BB962C8B-B14F-4D97-AF65-F5344CB8AC3E}">
        <p14:creationId xmlns:p14="http://schemas.microsoft.com/office/powerpoint/2010/main" val="2997015331"/>
      </p:ext>
    </p:extLst>
  </p:cSld>
  <p:clrMapOvr>
    <a:masterClrMapping/>
  </p:clrMapOvr>
  <p:transition spd="slow">
    <p:wipe dir="d"/>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4</a:t>
            </a:r>
            <a:endParaRPr lang="en-GB" dirty="0"/>
          </a:p>
        </p:txBody>
      </p:sp>
      <p:sp>
        <p:nvSpPr>
          <p:cNvPr id="4" name="Text Placeholder 3"/>
          <p:cNvSpPr>
            <a:spLocks noGrp="1"/>
          </p:cNvSpPr>
          <p:nvPr>
            <p:ph type="body" sz="quarter" idx="12"/>
          </p:nvPr>
        </p:nvSpPr>
        <p:spPr/>
        <p:txBody>
          <a:bodyPr>
            <a:normAutofit fontScale="62500" lnSpcReduction="20000"/>
          </a:bodyPr>
          <a:lstStyle/>
          <a:p>
            <a:pPr marL="0" indent="0">
              <a:lnSpc>
                <a:spcPct val="120000"/>
              </a:lnSpc>
              <a:spcBef>
                <a:spcPts val="0"/>
              </a:spcBef>
              <a:spcAft>
                <a:spcPts val="0"/>
              </a:spcAft>
              <a:buNone/>
            </a:pPr>
            <a:r>
              <a:rPr lang="en-GB" sz="3100" b="1" dirty="0"/>
              <a:t>Product 1: </a:t>
            </a:r>
            <a:r>
              <a:rPr lang="en-US" sz="3100" b="1" dirty="0"/>
              <a:t>Business Models</a:t>
            </a:r>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Milestones:</a:t>
            </a:r>
          </a:p>
          <a:p>
            <a:pPr>
              <a:lnSpc>
                <a:spcPct val="120000"/>
              </a:lnSpc>
              <a:spcBef>
                <a:spcPts val="0"/>
              </a:spcBef>
              <a:spcAft>
                <a:spcPts val="0"/>
              </a:spcAft>
            </a:pPr>
            <a:r>
              <a:rPr lang="en-US" b="1" dirty="0"/>
              <a:t>2017-2018: </a:t>
            </a:r>
            <a:r>
              <a:rPr lang="en-US" dirty="0"/>
              <a:t>Knowledge generated (e.g. cost-benefit analyses, business plans, evaluating adoption factors, sector review) for the development of new business models</a:t>
            </a:r>
          </a:p>
          <a:p>
            <a:pPr>
              <a:lnSpc>
                <a:spcPct val="120000"/>
              </a:lnSpc>
              <a:spcBef>
                <a:spcPts val="0"/>
              </a:spcBef>
              <a:spcAft>
                <a:spcPts val="0"/>
              </a:spcAft>
            </a:pPr>
            <a:r>
              <a:rPr lang="en-US" b="1" dirty="0"/>
              <a:t>2019-2020: </a:t>
            </a:r>
            <a:r>
              <a:rPr lang="es-CO" dirty="0"/>
              <a:t>New </a:t>
            </a:r>
            <a:r>
              <a:rPr lang="es-CO" dirty="0" err="1"/>
              <a:t>business</a:t>
            </a:r>
            <a:r>
              <a:rPr lang="es-CO" dirty="0"/>
              <a:t> </a:t>
            </a:r>
            <a:r>
              <a:rPr lang="es-CO" dirty="0" err="1"/>
              <a:t>models</a:t>
            </a:r>
            <a:r>
              <a:rPr lang="es-CO" dirty="0"/>
              <a:t> </a:t>
            </a:r>
            <a:r>
              <a:rPr lang="es-CO" dirty="0" err="1"/>
              <a:t>for</a:t>
            </a:r>
            <a:r>
              <a:rPr lang="es-CO" dirty="0"/>
              <a:t> </a:t>
            </a:r>
            <a:r>
              <a:rPr lang="es-CO" dirty="0" err="1"/>
              <a:t>enhancing</a:t>
            </a:r>
            <a:r>
              <a:rPr lang="es-CO" dirty="0"/>
              <a:t> </a:t>
            </a:r>
            <a:r>
              <a:rPr lang="es-CO" dirty="0" err="1"/>
              <a:t>seed</a:t>
            </a:r>
            <a:r>
              <a:rPr lang="es-CO" dirty="0"/>
              <a:t> </a:t>
            </a:r>
            <a:r>
              <a:rPr lang="es-CO" dirty="0" err="1"/>
              <a:t>supply</a:t>
            </a:r>
            <a:r>
              <a:rPr lang="es-CO" dirty="0"/>
              <a:t>, </a:t>
            </a:r>
            <a:r>
              <a:rPr lang="es-CO" dirty="0" err="1"/>
              <a:t>feed</a:t>
            </a:r>
            <a:r>
              <a:rPr lang="es-CO" dirty="0"/>
              <a:t> </a:t>
            </a:r>
            <a:r>
              <a:rPr lang="es-CO" dirty="0" err="1"/>
              <a:t>transaction</a:t>
            </a:r>
            <a:r>
              <a:rPr lang="es-CO" dirty="0"/>
              <a:t> and </a:t>
            </a:r>
            <a:r>
              <a:rPr lang="es-CO" dirty="0" err="1"/>
              <a:t>feed</a:t>
            </a:r>
            <a:r>
              <a:rPr lang="es-CO" dirty="0"/>
              <a:t> </a:t>
            </a:r>
            <a:r>
              <a:rPr lang="es-CO" dirty="0" err="1"/>
              <a:t>processing</a:t>
            </a:r>
            <a:r>
              <a:rPr lang="es-CO" dirty="0"/>
              <a:t> are </a:t>
            </a:r>
            <a:r>
              <a:rPr lang="es-CO" dirty="0" err="1"/>
              <a:t>available</a:t>
            </a:r>
            <a:r>
              <a:rPr lang="es-CO" dirty="0"/>
              <a:t> </a:t>
            </a:r>
            <a:r>
              <a:rPr lang="es-CO" dirty="0" err="1"/>
              <a:t>for</a:t>
            </a:r>
            <a:r>
              <a:rPr lang="es-CO" dirty="0"/>
              <a:t> </a:t>
            </a:r>
            <a:r>
              <a:rPr lang="es-CO" dirty="0" err="1"/>
              <a:t>piloting</a:t>
            </a:r>
            <a:r>
              <a:rPr lang="es-CO" dirty="0"/>
              <a:t> and </a:t>
            </a:r>
            <a:r>
              <a:rPr lang="es-CO" dirty="0" err="1"/>
              <a:t>testing</a:t>
            </a:r>
            <a:r>
              <a:rPr lang="es-CO" dirty="0"/>
              <a:t> in at </a:t>
            </a:r>
            <a:r>
              <a:rPr lang="es-CO" dirty="0" err="1"/>
              <a:t>least</a:t>
            </a:r>
            <a:r>
              <a:rPr lang="es-CO" dirty="0"/>
              <a:t> 4 </a:t>
            </a:r>
            <a:r>
              <a:rPr lang="es-CO" dirty="0" err="1"/>
              <a:t>priority</a:t>
            </a:r>
            <a:r>
              <a:rPr lang="es-CO" dirty="0"/>
              <a:t> </a:t>
            </a:r>
            <a:r>
              <a:rPr lang="es-CO" dirty="0" err="1"/>
              <a:t>countries</a:t>
            </a:r>
            <a:endParaRPr lang="es-CO" dirty="0"/>
          </a:p>
          <a:p>
            <a:pPr>
              <a:lnSpc>
                <a:spcPct val="120000"/>
              </a:lnSpc>
              <a:spcBef>
                <a:spcPts val="0"/>
              </a:spcBef>
              <a:spcAft>
                <a:spcPts val="0"/>
              </a:spcAft>
            </a:pPr>
            <a:r>
              <a:rPr lang="en-US" b="1" dirty="0"/>
              <a:t>2019-2022:</a:t>
            </a:r>
            <a:r>
              <a:rPr lang="en-US" dirty="0"/>
              <a:t> Inclusive business models for improved supply of forages and feed processing systems tested and validated by multiple partners across 4 priority countries</a:t>
            </a:r>
          </a:p>
          <a:p>
            <a:pPr>
              <a:lnSpc>
                <a:spcPct val="120000"/>
              </a:lnSpc>
              <a:spcBef>
                <a:spcPts val="0"/>
              </a:spcBef>
              <a:spcAft>
                <a:spcPts val="0"/>
              </a:spcAft>
            </a:pPr>
            <a:r>
              <a:rPr lang="en-US" b="1" dirty="0"/>
              <a:t>2021-2022:</a:t>
            </a:r>
            <a:r>
              <a:rPr lang="en-US" dirty="0"/>
              <a:t> Inclusive business models for improved supply of forages and feed processing systems tested and validated by multiple partners across further 3 priority countries</a:t>
            </a:r>
          </a:p>
          <a:p>
            <a:pPr>
              <a:lnSpc>
                <a:spcPct val="120000"/>
              </a:lnSpc>
              <a:spcBef>
                <a:spcPts val="0"/>
              </a:spcBef>
              <a:spcAft>
                <a:spcPts val="0"/>
              </a:spcAft>
            </a:pPr>
            <a:r>
              <a:rPr lang="en-US" b="1" dirty="0"/>
              <a:t>2022: </a:t>
            </a:r>
            <a:r>
              <a:rPr lang="en-US" dirty="0"/>
              <a:t>Inclusive business models for improved supply of forages and feed processing systems scaled in North Africa</a:t>
            </a:r>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Targets: </a:t>
            </a:r>
          </a:p>
          <a:p>
            <a:pPr marL="457200" indent="-457200">
              <a:lnSpc>
                <a:spcPct val="120000"/>
              </a:lnSpc>
              <a:spcBef>
                <a:spcPts val="0"/>
              </a:spcBef>
              <a:spcAft>
                <a:spcPts val="0"/>
              </a:spcAft>
              <a:buFont typeface="+mj-lt"/>
              <a:buAutoNum type="alphaLcParenR"/>
            </a:pPr>
            <a:r>
              <a:rPr lang="en-US" dirty="0"/>
              <a:t>75 SMEs for small scale seed production and feed conservation established based on business models developed in this FP</a:t>
            </a:r>
          </a:p>
          <a:p>
            <a:pPr marL="457200" indent="-457200">
              <a:lnSpc>
                <a:spcPct val="120000"/>
              </a:lnSpc>
              <a:spcBef>
                <a:spcPts val="0"/>
              </a:spcBef>
              <a:spcAft>
                <a:spcPts val="0"/>
              </a:spcAft>
              <a:buFont typeface="+mj-lt"/>
              <a:buAutoNum type="alphaLcParenR"/>
            </a:pPr>
            <a:r>
              <a:rPr lang="en-US" dirty="0"/>
              <a:t>Increased delivery and uptake of feed and forage resources through business model development by 300,000 farmers across diverse environments in priority countries and other locations in Latin America, North and East Africa and South and Southeast Asia. </a:t>
            </a:r>
          </a:p>
        </p:txBody>
      </p:sp>
    </p:spTree>
    <p:extLst>
      <p:ext uri="{BB962C8B-B14F-4D97-AF65-F5344CB8AC3E}">
        <p14:creationId xmlns:p14="http://schemas.microsoft.com/office/powerpoint/2010/main" val="3487281960"/>
      </p:ext>
    </p:extLst>
  </p:cSld>
  <p:clrMapOvr>
    <a:masterClrMapping/>
  </p:clrMapOvr>
  <p:transition spd="slow">
    <p:wipe dir="d"/>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4</a:t>
            </a:r>
            <a:endParaRPr lang="en-GB" dirty="0"/>
          </a:p>
        </p:txBody>
      </p:sp>
      <p:sp>
        <p:nvSpPr>
          <p:cNvPr id="4" name="Text Placeholder 3"/>
          <p:cNvSpPr>
            <a:spLocks noGrp="1"/>
          </p:cNvSpPr>
          <p:nvPr>
            <p:ph type="body" sz="quarter" idx="12"/>
          </p:nvPr>
        </p:nvSpPr>
        <p:spPr/>
        <p:txBody>
          <a:bodyPr>
            <a:normAutofit fontScale="62500" lnSpcReduction="20000"/>
          </a:bodyPr>
          <a:lstStyle/>
          <a:p>
            <a:pPr marL="0" indent="0">
              <a:lnSpc>
                <a:spcPct val="120000"/>
              </a:lnSpc>
              <a:spcBef>
                <a:spcPts val="0"/>
              </a:spcBef>
              <a:spcAft>
                <a:spcPts val="0"/>
              </a:spcAft>
              <a:buNone/>
            </a:pPr>
            <a:r>
              <a:rPr lang="en-GB" b="1" dirty="0"/>
              <a:t>Product 2: </a:t>
            </a:r>
            <a:r>
              <a:rPr lang="en-US" b="1" dirty="0"/>
              <a:t>Extension approaches</a:t>
            </a:r>
          </a:p>
          <a:p>
            <a:pPr marL="0" indent="0">
              <a:lnSpc>
                <a:spcPct val="120000"/>
              </a:lnSpc>
              <a:spcBef>
                <a:spcPts val="0"/>
              </a:spcBef>
              <a:spcAft>
                <a:spcPts val="0"/>
              </a:spcAft>
              <a:buNone/>
            </a:pPr>
            <a:endParaRPr lang="en-US" b="1" dirty="0"/>
          </a:p>
          <a:p>
            <a:pPr marL="0" indent="0">
              <a:lnSpc>
                <a:spcPct val="120000"/>
              </a:lnSpc>
              <a:spcBef>
                <a:spcPts val="0"/>
              </a:spcBef>
              <a:spcAft>
                <a:spcPts val="0"/>
              </a:spcAft>
              <a:buNone/>
            </a:pPr>
            <a:r>
              <a:rPr lang="en-US" b="1" dirty="0"/>
              <a:t>Milestones:</a:t>
            </a:r>
          </a:p>
          <a:p>
            <a:pPr>
              <a:lnSpc>
                <a:spcPct val="120000"/>
              </a:lnSpc>
              <a:spcBef>
                <a:spcPts val="0"/>
              </a:spcBef>
              <a:spcAft>
                <a:spcPts val="0"/>
              </a:spcAft>
            </a:pPr>
            <a:r>
              <a:rPr lang="en-US" b="1" dirty="0"/>
              <a:t>2017-2018: </a:t>
            </a:r>
            <a:r>
              <a:rPr lang="en-US" dirty="0" err="1"/>
              <a:t>Knoweldge</a:t>
            </a:r>
            <a:r>
              <a:rPr lang="en-US" dirty="0"/>
              <a:t> gaps of existing </a:t>
            </a:r>
            <a:r>
              <a:rPr lang="en-US" dirty="0" err="1"/>
              <a:t>extention</a:t>
            </a:r>
            <a:r>
              <a:rPr lang="en-US" dirty="0"/>
              <a:t> approaches are known in 3 priority countries</a:t>
            </a:r>
          </a:p>
          <a:p>
            <a:pPr>
              <a:lnSpc>
                <a:spcPct val="120000"/>
              </a:lnSpc>
              <a:spcBef>
                <a:spcPts val="0"/>
              </a:spcBef>
              <a:spcAft>
                <a:spcPts val="0"/>
              </a:spcAft>
            </a:pPr>
            <a:r>
              <a:rPr lang="en-US" b="1" dirty="0"/>
              <a:t>2019-2020: </a:t>
            </a:r>
            <a:r>
              <a:rPr lang="es-CO" dirty="0" err="1"/>
              <a:t>Design</a:t>
            </a:r>
            <a:r>
              <a:rPr lang="es-CO" dirty="0"/>
              <a:t> of new </a:t>
            </a:r>
            <a:r>
              <a:rPr lang="es-CO" dirty="0" err="1"/>
              <a:t>extension</a:t>
            </a:r>
            <a:r>
              <a:rPr lang="es-CO" dirty="0"/>
              <a:t> </a:t>
            </a:r>
            <a:r>
              <a:rPr lang="es-CO" dirty="0" err="1"/>
              <a:t>approaches</a:t>
            </a:r>
            <a:r>
              <a:rPr lang="es-CO" dirty="0"/>
              <a:t> </a:t>
            </a:r>
            <a:r>
              <a:rPr lang="es-CO" dirty="0" err="1"/>
              <a:t>together</a:t>
            </a:r>
            <a:r>
              <a:rPr lang="es-CO" dirty="0"/>
              <a:t> </a:t>
            </a:r>
            <a:r>
              <a:rPr lang="es-CO" dirty="0" err="1"/>
              <a:t>with</a:t>
            </a:r>
            <a:r>
              <a:rPr lang="es-CO" dirty="0"/>
              <a:t> </a:t>
            </a:r>
            <a:r>
              <a:rPr lang="es-CO" dirty="0" err="1"/>
              <a:t>public</a:t>
            </a:r>
            <a:r>
              <a:rPr lang="es-CO" dirty="0"/>
              <a:t> and </a:t>
            </a:r>
            <a:r>
              <a:rPr lang="es-CO" dirty="0" err="1"/>
              <a:t>private</a:t>
            </a:r>
            <a:r>
              <a:rPr lang="es-CO" dirty="0"/>
              <a:t> sector </a:t>
            </a:r>
            <a:r>
              <a:rPr lang="es-CO" dirty="0" err="1"/>
              <a:t>actors</a:t>
            </a:r>
            <a:r>
              <a:rPr lang="es-CO" dirty="0"/>
              <a:t> and </a:t>
            </a:r>
            <a:r>
              <a:rPr lang="es-CO" dirty="0" err="1"/>
              <a:t>the</a:t>
            </a:r>
            <a:r>
              <a:rPr lang="es-CO" dirty="0"/>
              <a:t> </a:t>
            </a:r>
            <a:r>
              <a:rPr lang="es-CO" dirty="0" err="1"/>
              <a:t>development</a:t>
            </a:r>
            <a:r>
              <a:rPr lang="es-CO" dirty="0"/>
              <a:t> </a:t>
            </a:r>
            <a:r>
              <a:rPr lang="es-CO" dirty="0" err="1"/>
              <a:t>community</a:t>
            </a:r>
            <a:endParaRPr lang="es-CO" dirty="0"/>
          </a:p>
          <a:p>
            <a:pPr>
              <a:lnSpc>
                <a:spcPct val="120000"/>
              </a:lnSpc>
              <a:spcBef>
                <a:spcPts val="0"/>
              </a:spcBef>
              <a:spcAft>
                <a:spcPts val="0"/>
              </a:spcAft>
            </a:pPr>
            <a:r>
              <a:rPr lang="en-US" b="1" dirty="0"/>
              <a:t>2020-2021:</a:t>
            </a:r>
            <a:r>
              <a:rPr lang="en-US" dirty="0"/>
              <a:t> National and international development partners and other VC actors pilot test at least 4 extension approaches (including at least 1 that improves women’s access to information) in at least 1 CRP focus country</a:t>
            </a:r>
          </a:p>
          <a:p>
            <a:pPr>
              <a:lnSpc>
                <a:spcPct val="120000"/>
              </a:lnSpc>
              <a:spcBef>
                <a:spcPts val="0"/>
              </a:spcBef>
              <a:spcAft>
                <a:spcPts val="0"/>
              </a:spcAft>
            </a:pPr>
            <a:r>
              <a:rPr lang="en-US" b="1" dirty="0"/>
              <a:t>2021-2022:</a:t>
            </a:r>
            <a:r>
              <a:rPr lang="en-US" dirty="0"/>
              <a:t> National and international development partners and other VC actors adopt and scale up at least 2 of the tested extension approaches (including at least 1 that improves women’s access to information) in 5 priority countries</a:t>
            </a:r>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Targets: </a:t>
            </a:r>
          </a:p>
          <a:p>
            <a:pPr marL="457200" indent="-457200">
              <a:lnSpc>
                <a:spcPct val="120000"/>
              </a:lnSpc>
              <a:spcBef>
                <a:spcPts val="0"/>
              </a:spcBef>
              <a:spcAft>
                <a:spcPts val="0"/>
              </a:spcAft>
              <a:buFont typeface="+mj-lt"/>
              <a:buAutoNum type="alphaLcParenR"/>
            </a:pPr>
            <a:r>
              <a:rPr lang="en-US" dirty="0"/>
              <a:t>2 new extension approaches (including at least 1 gender-sensitive approach) for upscaling available to development partners in 5 priority countries and other locations in Latin America, North and East Africa and South and Southeast Asia. </a:t>
            </a:r>
          </a:p>
          <a:p>
            <a:pPr marL="457200" indent="-457200">
              <a:lnSpc>
                <a:spcPct val="120000"/>
              </a:lnSpc>
              <a:spcBef>
                <a:spcPts val="0"/>
              </a:spcBef>
              <a:spcAft>
                <a:spcPts val="0"/>
              </a:spcAft>
              <a:buFont typeface="+mj-lt"/>
              <a:buAutoNum type="alphaLcParenR"/>
            </a:pPr>
            <a:r>
              <a:rPr lang="en-US" dirty="0"/>
              <a:t>Increased delivery and uptake of feed and forage resources through business model development by 350,000 farmers across diverse environments in priority countries and other locations in Latin America, North and East Africa and South and Southeast Asia. </a:t>
            </a:r>
          </a:p>
          <a:p>
            <a:pPr marL="0" indent="0">
              <a:lnSpc>
                <a:spcPct val="120000"/>
              </a:lnSpc>
              <a:spcBef>
                <a:spcPts val="0"/>
              </a:spcBef>
              <a:spcAft>
                <a:spcPts val="0"/>
              </a:spcAft>
              <a:buNone/>
            </a:pPr>
            <a:endParaRPr lang="en-US" b="1" dirty="0"/>
          </a:p>
          <a:p>
            <a:endParaRPr lang="en-US" dirty="0"/>
          </a:p>
        </p:txBody>
      </p:sp>
    </p:spTree>
    <p:extLst>
      <p:ext uri="{BB962C8B-B14F-4D97-AF65-F5344CB8AC3E}">
        <p14:creationId xmlns:p14="http://schemas.microsoft.com/office/powerpoint/2010/main" val="2552071483"/>
      </p:ext>
    </p:extLst>
  </p:cSld>
  <p:clrMapOvr>
    <a:masterClrMapping/>
  </p:clrMapOvr>
  <p:transition spd="slow">
    <p:wipe dir="d"/>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smtClean="0"/>
              <a:t>Targets for Key Product Lines – CoA 4</a:t>
            </a:r>
            <a:endParaRPr lang="en-GB" dirty="0"/>
          </a:p>
        </p:txBody>
      </p:sp>
      <p:sp>
        <p:nvSpPr>
          <p:cNvPr id="4" name="Text Placeholder 3"/>
          <p:cNvSpPr>
            <a:spLocks noGrp="1"/>
          </p:cNvSpPr>
          <p:nvPr>
            <p:ph type="body" sz="quarter" idx="12"/>
          </p:nvPr>
        </p:nvSpPr>
        <p:spPr/>
        <p:txBody>
          <a:bodyPr>
            <a:normAutofit fontScale="55000" lnSpcReduction="20000"/>
          </a:bodyPr>
          <a:lstStyle/>
          <a:p>
            <a:pPr marL="0" indent="0">
              <a:lnSpc>
                <a:spcPct val="120000"/>
              </a:lnSpc>
              <a:spcBef>
                <a:spcPts val="0"/>
              </a:spcBef>
              <a:spcAft>
                <a:spcPts val="0"/>
              </a:spcAft>
              <a:buNone/>
            </a:pPr>
            <a:r>
              <a:rPr lang="en-GB" b="1" dirty="0"/>
              <a:t>Product 3: </a:t>
            </a:r>
            <a:r>
              <a:rPr lang="en-US" b="1" dirty="0"/>
              <a:t>Linkages</a:t>
            </a:r>
          </a:p>
          <a:p>
            <a:pPr marL="0" indent="0">
              <a:lnSpc>
                <a:spcPct val="120000"/>
              </a:lnSpc>
              <a:spcBef>
                <a:spcPts val="0"/>
              </a:spcBef>
              <a:spcAft>
                <a:spcPts val="0"/>
              </a:spcAft>
              <a:buNone/>
            </a:pPr>
            <a:endParaRPr lang="en-US" b="1" dirty="0"/>
          </a:p>
          <a:p>
            <a:pPr marL="0" indent="0">
              <a:lnSpc>
                <a:spcPct val="120000"/>
              </a:lnSpc>
              <a:spcBef>
                <a:spcPts val="0"/>
              </a:spcBef>
              <a:spcAft>
                <a:spcPts val="0"/>
              </a:spcAft>
              <a:buNone/>
            </a:pPr>
            <a:r>
              <a:rPr lang="en-US" b="1" dirty="0"/>
              <a:t>Milestones:</a:t>
            </a:r>
          </a:p>
          <a:p>
            <a:pPr>
              <a:lnSpc>
                <a:spcPct val="120000"/>
              </a:lnSpc>
              <a:spcBef>
                <a:spcPts val="0"/>
              </a:spcBef>
              <a:spcAft>
                <a:spcPts val="0"/>
              </a:spcAft>
            </a:pPr>
            <a:r>
              <a:rPr lang="en-US" b="1" dirty="0"/>
              <a:t>2017-2018: </a:t>
            </a:r>
            <a:r>
              <a:rPr lang="en-US" dirty="0"/>
              <a:t>Partner landscape, interest and capacities are known and first approaches are being made to prepare for the design and testing of new scaling approaches in at least 3 priority countries</a:t>
            </a:r>
          </a:p>
          <a:p>
            <a:pPr>
              <a:lnSpc>
                <a:spcPct val="120000"/>
              </a:lnSpc>
              <a:spcBef>
                <a:spcPts val="0"/>
              </a:spcBef>
              <a:spcAft>
                <a:spcPts val="0"/>
              </a:spcAft>
            </a:pPr>
            <a:r>
              <a:rPr lang="en-US" b="1" dirty="0"/>
              <a:t>2019-2021: </a:t>
            </a:r>
            <a:r>
              <a:rPr lang="en-US" dirty="0"/>
              <a:t>Co-design and testing of new scaling approaches together with public and private sector actors in e.g. North Africa, East Africa and LAC</a:t>
            </a:r>
          </a:p>
          <a:p>
            <a:pPr>
              <a:lnSpc>
                <a:spcPct val="120000"/>
              </a:lnSpc>
              <a:spcBef>
                <a:spcPts val="0"/>
              </a:spcBef>
              <a:spcAft>
                <a:spcPts val="0"/>
              </a:spcAft>
            </a:pPr>
            <a:r>
              <a:rPr lang="en-US" b="1" dirty="0"/>
              <a:t>2019-2021:</a:t>
            </a:r>
            <a:r>
              <a:rPr lang="en-US" dirty="0"/>
              <a:t> Increased uptake and impact of improved feeds and forages and processing technologies, with a particular focus on women, young people and other marginalized groups (proof of concept) in 5 priority countries</a:t>
            </a:r>
          </a:p>
          <a:p>
            <a:pPr>
              <a:lnSpc>
                <a:spcPct val="120000"/>
              </a:lnSpc>
              <a:spcBef>
                <a:spcPts val="0"/>
              </a:spcBef>
              <a:spcAft>
                <a:spcPts val="0"/>
              </a:spcAft>
            </a:pPr>
            <a:r>
              <a:rPr lang="en-US" b="1" dirty="0"/>
              <a:t>2021-2022:</a:t>
            </a:r>
            <a:r>
              <a:rPr lang="en-US" dirty="0"/>
              <a:t> Evaluation of new scaling approaches</a:t>
            </a:r>
          </a:p>
          <a:p>
            <a:pPr>
              <a:lnSpc>
                <a:spcPct val="120000"/>
              </a:lnSpc>
              <a:spcBef>
                <a:spcPts val="0"/>
              </a:spcBef>
              <a:spcAft>
                <a:spcPts val="0"/>
              </a:spcAft>
            </a:pPr>
            <a:r>
              <a:rPr lang="en-US" b="1" dirty="0"/>
              <a:t>2022: </a:t>
            </a:r>
            <a:r>
              <a:rPr lang="en-US" dirty="0"/>
              <a:t>Co-creation with development and private-sector partners of up to 100 SMEs in decentralized feed processing, forage marketing or seed multiplication, in 4 priority countries</a:t>
            </a:r>
          </a:p>
          <a:p>
            <a:pPr>
              <a:lnSpc>
                <a:spcPct val="120000"/>
              </a:lnSpc>
              <a:spcBef>
                <a:spcPts val="0"/>
              </a:spcBef>
              <a:spcAft>
                <a:spcPts val="0"/>
              </a:spcAft>
            </a:pPr>
            <a:r>
              <a:rPr lang="en-US" b="1" dirty="0"/>
              <a:t>2017-2022 (annually): </a:t>
            </a:r>
            <a:r>
              <a:rPr lang="en-US" dirty="0"/>
              <a:t>CRP core partners participate, present and validate research results and influence in existing platforms for knowledge exchange, policy and decision making (e.g. national roundtables, innovation platforms, value chain committees) in at least 3 priority countries</a:t>
            </a:r>
          </a:p>
          <a:p>
            <a:pPr marL="0" indent="0">
              <a:lnSpc>
                <a:spcPct val="120000"/>
              </a:lnSpc>
              <a:spcBef>
                <a:spcPts val="0"/>
              </a:spcBef>
              <a:spcAft>
                <a:spcPts val="0"/>
              </a:spcAft>
              <a:buNone/>
            </a:pPr>
            <a:endParaRPr lang="en-US" dirty="0"/>
          </a:p>
          <a:p>
            <a:pPr marL="0" indent="0">
              <a:lnSpc>
                <a:spcPct val="120000"/>
              </a:lnSpc>
              <a:spcBef>
                <a:spcPts val="0"/>
              </a:spcBef>
              <a:spcAft>
                <a:spcPts val="0"/>
              </a:spcAft>
              <a:buNone/>
            </a:pPr>
            <a:r>
              <a:rPr lang="en-US" b="1" dirty="0"/>
              <a:t>Targets: </a:t>
            </a:r>
          </a:p>
          <a:p>
            <a:pPr marL="457200" indent="-457200">
              <a:lnSpc>
                <a:spcPct val="120000"/>
              </a:lnSpc>
              <a:spcBef>
                <a:spcPts val="0"/>
              </a:spcBef>
              <a:spcAft>
                <a:spcPts val="0"/>
              </a:spcAft>
              <a:buFont typeface="+mj-lt"/>
              <a:buAutoNum type="alphaLcParenR"/>
            </a:pPr>
            <a:r>
              <a:rPr lang="en-US" dirty="0"/>
              <a:t>Increased delivery and uptake of feed and forage resources through business model development by 350,000 farmers across diverse environments in priority countries and other locations in Latin America, North and East Africa and South and Southeast Asia </a:t>
            </a:r>
          </a:p>
          <a:p>
            <a:pPr marL="457200" indent="-457200">
              <a:lnSpc>
                <a:spcPct val="120000"/>
              </a:lnSpc>
              <a:spcBef>
                <a:spcPts val="0"/>
              </a:spcBef>
              <a:spcAft>
                <a:spcPts val="0"/>
              </a:spcAft>
              <a:buFont typeface="+mj-lt"/>
              <a:buAutoNum type="alphaLcParenR"/>
            </a:pPr>
            <a:r>
              <a:rPr lang="en-US" dirty="0"/>
              <a:t>FP advances shared and validated in at least 3 platforms in 3 priority countries</a:t>
            </a:r>
          </a:p>
          <a:p>
            <a:pPr marL="457200" indent="-457200">
              <a:lnSpc>
                <a:spcPct val="120000"/>
              </a:lnSpc>
              <a:spcBef>
                <a:spcPts val="0"/>
              </a:spcBef>
              <a:spcAft>
                <a:spcPts val="0"/>
              </a:spcAft>
              <a:buFont typeface="+mj-lt"/>
              <a:buAutoNum type="alphaLcParenR"/>
            </a:pPr>
            <a:r>
              <a:rPr lang="en-US" dirty="0"/>
              <a:t>FP advances support the development of at least 1 livestock related </a:t>
            </a:r>
            <a:r>
              <a:rPr lang="en-US" dirty="0" smtClean="0"/>
              <a:t>policy</a:t>
            </a:r>
            <a:endParaRPr lang="en-US" dirty="0"/>
          </a:p>
        </p:txBody>
      </p:sp>
    </p:spTree>
    <p:extLst>
      <p:ext uri="{BB962C8B-B14F-4D97-AF65-F5344CB8AC3E}">
        <p14:creationId xmlns:p14="http://schemas.microsoft.com/office/powerpoint/2010/main" val="371280664"/>
      </p:ext>
    </p:extLst>
  </p:cSld>
  <p:clrMapOvr>
    <a:masterClrMapping/>
  </p:clrMapOvr>
  <p:transition spd="slow">
    <p:wipe dir="d"/>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3"/>
          <p:cNvSpPr txBox="1">
            <a:spLocks/>
          </p:cNvSpPr>
          <p:nvPr/>
        </p:nvSpPr>
        <p:spPr>
          <a:xfrm>
            <a:off x="1943962" y="2438400"/>
            <a:ext cx="6666637" cy="609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60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smtClean="0"/>
              <a:t>Managing the Flagship</a:t>
            </a:r>
            <a:endParaRPr lang="en-US" dirty="0"/>
          </a:p>
        </p:txBody>
      </p:sp>
      <p:sp>
        <p:nvSpPr>
          <p:cNvPr id="5" name="Rectangle 4"/>
          <p:cNvSpPr/>
          <p:nvPr/>
        </p:nvSpPr>
        <p:spPr>
          <a:xfrm>
            <a:off x="1047564" y="2286000"/>
            <a:ext cx="915636"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G.</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6" name="Straight Connector 5"/>
          <p:cNvCxnSpPr/>
          <p:nvPr/>
        </p:nvCxnSpPr>
        <p:spPr>
          <a:xfrm>
            <a:off x="0" y="3209330"/>
            <a:ext cx="6477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683816"/>
      </p:ext>
    </p:extLst>
  </p:cSld>
  <p:clrMapOvr>
    <a:masterClrMapping/>
  </p:clrMapOvr>
  <p:transition spd="slow">
    <p:wipe dir="d"/>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mtClean="0"/>
              <a:t>FP staff</a:t>
            </a:r>
            <a:endParaRPr lang="es-CO" dirty="0"/>
          </a:p>
        </p:txBody>
      </p:sp>
      <p:sp>
        <p:nvSpPr>
          <p:cNvPr id="21" name="Rounded Rectangle 20"/>
          <p:cNvSpPr/>
          <p:nvPr/>
        </p:nvSpPr>
        <p:spPr>
          <a:xfrm>
            <a:off x="210063" y="1752600"/>
            <a:ext cx="2057400" cy="292857"/>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COA1</a:t>
            </a:r>
          </a:p>
          <a:p>
            <a:pPr algn="just"/>
            <a:endParaRPr lang="en-US" sz="825"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2" name="Rounded Rectangle 21"/>
          <p:cNvSpPr/>
          <p:nvPr/>
        </p:nvSpPr>
        <p:spPr>
          <a:xfrm>
            <a:off x="2392061" y="1752600"/>
            <a:ext cx="2057400" cy="292857"/>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t"/>
          <a:lstStyle/>
          <a:p>
            <a:pPr 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COA2</a:t>
            </a:r>
            <a:endParaRPr lang="en-US" sz="105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3" name="Rounded Rectangle 22"/>
          <p:cNvSpPr/>
          <p:nvPr/>
        </p:nvSpPr>
        <p:spPr>
          <a:xfrm>
            <a:off x="4574059" y="1752600"/>
            <a:ext cx="2057400" cy="292857"/>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COA3</a:t>
            </a:r>
            <a:endParaRPr lang="en-US" sz="105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4" name="Rounded Rectangle 23"/>
          <p:cNvSpPr/>
          <p:nvPr/>
        </p:nvSpPr>
        <p:spPr>
          <a:xfrm>
            <a:off x="6756057" y="1752600"/>
            <a:ext cx="2057400" cy="292857"/>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COA4</a:t>
            </a:r>
            <a:endParaRPr lang="en-US" sz="105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5" name="Rectangle 24"/>
          <p:cNvSpPr/>
          <p:nvPr/>
        </p:nvSpPr>
        <p:spPr>
          <a:xfrm>
            <a:off x="210064" y="4824144"/>
            <a:ext cx="2057400" cy="1061829"/>
          </a:xfrm>
          <a:prstGeom prst="rect">
            <a:avLst/>
          </a:prstGeom>
        </p:spPr>
        <p:txBody>
          <a:bodyPr wrap="square" numCol="1">
            <a:spAutoFit/>
          </a:bodyPr>
          <a:lstStyle/>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Jane Poole (ILRI, M&amp;E)</a:t>
            </a:r>
          </a:p>
          <a:p>
            <a:pPr marL="128588" indent="-128588">
              <a:buFont typeface="Arial" panose="020B0604020202020204" pitchFamily="34" charset="0"/>
              <a:buChar char="•"/>
            </a:pP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Iddo</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Dror</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(ILRI,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a:t>
            </a:r>
          </a:p>
          <a:p>
            <a:pPr marL="128588" indent="-128588">
              <a:buFont typeface="Arial" panose="020B0604020202020204" pitchFamily="34" charset="0"/>
              <a:buChar char="•"/>
            </a:pP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n.n</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(CAC,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a:t>
            </a:r>
          </a:p>
          <a:p>
            <a:pPr marL="128588" indent="-128588">
              <a:buFont typeface="Arial" panose="020B0604020202020204" pitchFamily="34" charset="0"/>
              <a:buChar char="•"/>
            </a:pP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James Stapleton (ILRI</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comms)</a:t>
            </a:r>
          </a:p>
          <a:p>
            <a:pPr marL="128588" indent="-128588">
              <a:buFont typeface="Arial" panose="020B0604020202020204" pitchFamily="34" charset="0"/>
              <a:buChar char="•"/>
            </a:pP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Wouter</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Kleijn (ILRI, youth)</a:t>
            </a:r>
          </a:p>
        </p:txBody>
      </p:sp>
      <p:sp>
        <p:nvSpPr>
          <p:cNvPr id="26" name="Rectangle 25"/>
          <p:cNvSpPr/>
          <p:nvPr/>
        </p:nvSpPr>
        <p:spPr>
          <a:xfrm>
            <a:off x="210063" y="1340828"/>
            <a:ext cx="8603394" cy="300082"/>
          </a:xfrm>
          <a:prstGeom prst="rect">
            <a:avLst/>
          </a:prstGeom>
        </p:spPr>
        <p:txBody>
          <a:bodyPr wrap="square">
            <a:spAutoFit/>
          </a:bodyPr>
          <a:lstStyle/>
          <a:p>
            <a:r>
              <a:rPr lang="en-US" sz="1350" b="1" dirty="0">
                <a:latin typeface="Arial Unicode MS" panose="020B0604020202020204" pitchFamily="34" charset="-128"/>
                <a:ea typeface="Arial Unicode MS" panose="020B0604020202020204" pitchFamily="34" charset="-128"/>
                <a:cs typeface="Arial Unicode MS" panose="020B0604020202020204" pitchFamily="34" charset="-128"/>
              </a:rPr>
              <a:t>Flagship Management: </a:t>
            </a:r>
            <a:r>
              <a:rPr lang="en-US" sz="1350" dirty="0">
                <a:latin typeface="Arial Unicode MS" panose="020B0604020202020204" pitchFamily="34" charset="-128"/>
                <a:ea typeface="Arial Unicode MS" panose="020B0604020202020204" pitchFamily="34" charset="-128"/>
                <a:cs typeface="Arial Unicode MS" panose="020B0604020202020204" pitchFamily="34" charset="-128"/>
              </a:rPr>
              <a:t>Michael Peters (CIAT, FP lead); Stefan </a:t>
            </a:r>
            <a:r>
              <a:rPr lang="en-US" sz="1350" dirty="0" err="1">
                <a:latin typeface="Arial Unicode MS" panose="020B0604020202020204" pitchFamily="34" charset="-128"/>
                <a:ea typeface="Arial Unicode MS" panose="020B0604020202020204" pitchFamily="34" charset="-128"/>
                <a:cs typeface="Arial Unicode MS" panose="020B0604020202020204" pitchFamily="34" charset="-128"/>
              </a:rPr>
              <a:t>Burkart</a:t>
            </a:r>
            <a:r>
              <a:rPr lang="en-US" sz="1350" dirty="0">
                <a:latin typeface="Arial Unicode MS" panose="020B0604020202020204" pitchFamily="34" charset="-128"/>
                <a:ea typeface="Arial Unicode MS" panose="020B0604020202020204" pitchFamily="34" charset="-128"/>
                <a:cs typeface="Arial Unicode MS" panose="020B0604020202020204" pitchFamily="34" charset="-128"/>
              </a:rPr>
              <a:t> (CIAT, admin support)</a:t>
            </a:r>
          </a:p>
        </p:txBody>
      </p:sp>
      <p:sp>
        <p:nvSpPr>
          <p:cNvPr id="27" name="Rectangle 26"/>
          <p:cNvSpPr/>
          <p:nvPr/>
        </p:nvSpPr>
        <p:spPr>
          <a:xfrm>
            <a:off x="210063" y="2216865"/>
            <a:ext cx="2057400" cy="1384995"/>
          </a:xfrm>
          <a:prstGeom prst="rect">
            <a:avLst/>
          </a:prstGeom>
        </p:spPr>
        <p:txBody>
          <a:bodyPr wrap="square">
            <a:spAutoFit/>
          </a:bodyPr>
          <a:lstStyle/>
          <a:p>
            <a:pPr marL="128588" indent="-128588">
              <a:buFont typeface="Arial" panose="020B0604020202020204" pitchFamily="34" charset="0"/>
              <a:buChar char="•"/>
            </a:pP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Alan Duncan (ILRI</a:t>
            </a: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Lead)</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Chris Jones (ILRI)</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Michael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Blümmel</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(ILRI)</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Ben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Lukuyu</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(ILRI)</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Barbara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Rischkowsky</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Michael Peters (CIAT)</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Stefan Burkart (CIAT)</a:t>
            </a:r>
          </a:p>
        </p:txBody>
      </p:sp>
      <p:sp>
        <p:nvSpPr>
          <p:cNvPr id="28" name="Rectangle 27"/>
          <p:cNvSpPr/>
          <p:nvPr/>
        </p:nvSpPr>
        <p:spPr>
          <a:xfrm>
            <a:off x="2393618" y="2216865"/>
            <a:ext cx="2057400" cy="2031325"/>
          </a:xfrm>
          <a:prstGeom prst="rect">
            <a:avLst/>
          </a:prstGeom>
        </p:spPr>
        <p:txBody>
          <a:bodyPr wrap="square">
            <a:spAutoFit/>
          </a:bodyPr>
          <a:lstStyle/>
          <a:p>
            <a:pPr marL="128588" indent="-128588">
              <a:buFont typeface="Arial" panose="020B0604020202020204" pitchFamily="34" charset="0"/>
              <a:buChar char="•"/>
            </a:pPr>
            <a:r>
              <a:rPr lang="en-US" sz="1050" b="1" dirty="0" err="1">
                <a:latin typeface="Arial Unicode MS" panose="020B0604020202020204" pitchFamily="34" charset="-128"/>
                <a:ea typeface="Arial Unicode MS" panose="020B0604020202020204" pitchFamily="34" charset="-128"/>
                <a:cs typeface="Arial Unicode MS" panose="020B0604020202020204" pitchFamily="34" charset="-128"/>
              </a:rPr>
              <a:t>Valheria</a:t>
            </a: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050" b="1" dirty="0" err="1">
                <a:latin typeface="Arial Unicode MS" panose="020B0604020202020204" pitchFamily="34" charset="-128"/>
                <a:ea typeface="Arial Unicode MS" panose="020B0604020202020204" pitchFamily="34" charset="-128"/>
                <a:cs typeface="Arial Unicode MS" panose="020B0604020202020204" pitchFamily="34" charset="-128"/>
              </a:rPr>
              <a:t>Castiblanco</a:t>
            </a: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 (CIAT, Lead)</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Jacobo Arango (CIAT)</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Michael Peters (CIAT)</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Solomon Mwendia (CIAT</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05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Chris Jones (ILRI)</a:t>
            </a:r>
          </a:p>
          <a:p>
            <a:pPr marL="128588" indent="-128588">
              <a:buFont typeface="Arial" panose="020B0604020202020204" pitchFamily="34" charset="0"/>
              <a:buChar char="•"/>
            </a:pP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Shinan</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Kassam</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Barbara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Rischkowsky</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Michael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Blümmel</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(ILRI)</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Juan Cardoso (CIAT</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05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Stefan Burkart (CIAT)</a:t>
            </a:r>
          </a:p>
        </p:txBody>
      </p:sp>
      <p:sp>
        <p:nvSpPr>
          <p:cNvPr id="29" name="Rectangle 28"/>
          <p:cNvSpPr/>
          <p:nvPr/>
        </p:nvSpPr>
        <p:spPr>
          <a:xfrm>
            <a:off x="4574561" y="2216866"/>
            <a:ext cx="2057400" cy="1061829"/>
          </a:xfrm>
          <a:prstGeom prst="rect">
            <a:avLst/>
          </a:prstGeom>
        </p:spPr>
        <p:txBody>
          <a:bodyPr wrap="square">
            <a:spAutoFit/>
          </a:bodyPr>
          <a:lstStyle/>
          <a:p>
            <a:pPr marL="128588" indent="-128588">
              <a:buFont typeface="Arial" panose="020B0604020202020204" pitchFamily="34" charset="0"/>
              <a:buChar char="•"/>
            </a:pP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Michael </a:t>
            </a:r>
            <a:r>
              <a:rPr lang="en-US" sz="1050" b="1" dirty="0" err="1" smtClean="0">
                <a:latin typeface="Arial Unicode MS" panose="020B0604020202020204" pitchFamily="34" charset="-128"/>
                <a:ea typeface="Arial Unicode MS" panose="020B0604020202020204" pitchFamily="34" charset="-128"/>
                <a:cs typeface="Arial Unicode MS" panose="020B0604020202020204" pitchFamily="34" charset="-128"/>
              </a:rPr>
              <a:t>Blümmel</a:t>
            </a: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050" b="1" dirty="0">
                <a:latin typeface="Arial Unicode MS" panose="020B0604020202020204" pitchFamily="34" charset="-128"/>
                <a:ea typeface="Arial Unicode MS" panose="020B0604020202020204" pitchFamily="34" charset="-128"/>
                <a:cs typeface="Arial Unicode MS" panose="020B0604020202020204" pitchFamily="34" charset="-128"/>
              </a:rPr>
              <a:t>(ILRI, Lead)</a:t>
            </a:r>
          </a:p>
          <a:p>
            <a:pPr marL="128588" indent="-128588">
              <a:buFont typeface="Arial" panose="020B0604020202020204" pitchFamily="34" charset="0"/>
              <a:buChar char="•"/>
            </a:pP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Mounir</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Louhaichi</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Jane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Wamatu</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Ewa Wredle (SLU</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pPr marL="128588" indent="-128588">
              <a:buFont typeface="Arial" panose="020B0604020202020204" pitchFamily="34" charset="0"/>
              <a:buChar char="•"/>
            </a:pP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Alan Duncan (ILRI)</a:t>
            </a:r>
            <a:endParaRPr lang="en-US" sz="105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0" name="Rectangle 29"/>
          <p:cNvSpPr/>
          <p:nvPr/>
        </p:nvSpPr>
        <p:spPr>
          <a:xfrm>
            <a:off x="6756057" y="2216864"/>
            <a:ext cx="2057400" cy="1061829"/>
          </a:xfrm>
          <a:prstGeom prst="rect">
            <a:avLst/>
          </a:prstGeom>
        </p:spPr>
        <p:txBody>
          <a:bodyPr wrap="square">
            <a:spAutoFit/>
          </a:bodyPr>
          <a:lstStyle/>
          <a:p>
            <a:pPr marL="128588" indent="-128588">
              <a:buFont typeface="Arial" panose="020B0604020202020204" pitchFamily="34" charset="0"/>
              <a:buChar char="•"/>
            </a:pPr>
            <a:r>
              <a:rPr lang="en-GB" sz="1050" b="1" dirty="0">
                <a:latin typeface="Arial Unicode MS" panose="020B0604020202020204" pitchFamily="34" charset="-128"/>
                <a:ea typeface="Arial Unicode MS" panose="020B0604020202020204" pitchFamily="34" charset="-128"/>
                <a:cs typeface="Arial Unicode MS" panose="020B0604020202020204" pitchFamily="34" charset="-128"/>
              </a:rPr>
              <a:t>Uwe Ohmstedt (CIAT, Lead)</a:t>
            </a:r>
          </a:p>
          <a:p>
            <a:pPr marL="128588" indent="-128588">
              <a:buFont typeface="Arial" panose="020B0604020202020204" pitchFamily="34" charset="0"/>
              <a:buChar char="•"/>
            </a:pPr>
            <a:r>
              <a:rPr lang="en-GB" sz="1050" dirty="0">
                <a:latin typeface="Arial Unicode MS" panose="020B0604020202020204" pitchFamily="34" charset="-128"/>
                <a:ea typeface="Arial Unicode MS" panose="020B0604020202020204" pitchFamily="34" charset="-128"/>
                <a:cs typeface="Arial Unicode MS" panose="020B0604020202020204" pitchFamily="34" charset="-128"/>
              </a:rPr>
              <a:t>Udo </a:t>
            </a:r>
            <a:r>
              <a:rPr lang="en-GB" sz="1050" dirty="0" err="1">
                <a:latin typeface="Arial Unicode MS" panose="020B0604020202020204" pitchFamily="34" charset="-128"/>
                <a:ea typeface="Arial Unicode MS" panose="020B0604020202020204" pitchFamily="34" charset="-128"/>
                <a:cs typeface="Arial Unicode MS" panose="020B0604020202020204" pitchFamily="34" charset="-128"/>
              </a:rPr>
              <a:t>Rüdiger</a:t>
            </a:r>
            <a:r>
              <a:rPr lang="en-GB" sz="105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28588" indent="-128588">
              <a:buFont typeface="Arial" panose="020B0604020202020204" pitchFamily="34" charset="0"/>
              <a:buChar char="•"/>
            </a:pPr>
            <a:r>
              <a:rPr lang="en-GB" sz="1050" dirty="0">
                <a:latin typeface="Arial Unicode MS" panose="020B0604020202020204" pitchFamily="34" charset="-128"/>
                <a:ea typeface="Arial Unicode MS" panose="020B0604020202020204" pitchFamily="34" charset="-128"/>
                <a:cs typeface="Arial Unicode MS" panose="020B0604020202020204" pitchFamily="34" charset="-128"/>
              </a:rPr>
              <a:t>Stefan Burkart (CIAT)</a:t>
            </a:r>
          </a:p>
          <a:p>
            <a:pPr marL="128588" indent="-128588">
              <a:buFont typeface="Arial" panose="020B0604020202020204" pitchFamily="34" charset="0"/>
              <a:buChar char="•"/>
            </a:pPr>
            <a:r>
              <a:rPr lang="en-GB" sz="1050" dirty="0">
                <a:latin typeface="Arial Unicode MS" panose="020B0604020202020204" pitchFamily="34" charset="-128"/>
                <a:ea typeface="Arial Unicode MS" panose="020B0604020202020204" pitchFamily="34" charset="-128"/>
                <a:cs typeface="Arial Unicode MS" panose="020B0604020202020204" pitchFamily="34" charset="-128"/>
              </a:rPr>
              <a:t>Paul </a:t>
            </a:r>
            <a:r>
              <a:rPr lang="en-GB" sz="1050" dirty="0" err="1">
                <a:latin typeface="Arial Unicode MS" panose="020B0604020202020204" pitchFamily="34" charset="-128"/>
                <a:ea typeface="Arial Unicode MS" panose="020B0604020202020204" pitchFamily="34" charset="-128"/>
                <a:cs typeface="Arial Unicode MS" panose="020B0604020202020204" pitchFamily="34" charset="-128"/>
              </a:rPr>
              <a:t>Schütz</a:t>
            </a:r>
            <a:r>
              <a:rPr lang="en-GB" sz="1050" dirty="0">
                <a:latin typeface="Arial Unicode MS" panose="020B0604020202020204" pitchFamily="34" charset="-128"/>
                <a:ea typeface="Arial Unicode MS" panose="020B0604020202020204" pitchFamily="34" charset="-128"/>
                <a:cs typeface="Arial Unicode MS" panose="020B0604020202020204" pitchFamily="34" charset="-128"/>
              </a:rPr>
              <a:t> (GIZ)</a:t>
            </a:r>
          </a:p>
          <a:p>
            <a:pPr marL="128588" indent="-128588">
              <a:buFont typeface="Arial" panose="020B0604020202020204" pitchFamily="34" charset="0"/>
              <a:buChar char="•"/>
            </a:pPr>
            <a:r>
              <a:rPr lang="en-GB" sz="1050" dirty="0">
                <a:latin typeface="Arial Unicode MS" panose="020B0604020202020204" pitchFamily="34" charset="-128"/>
                <a:ea typeface="Arial Unicode MS" panose="020B0604020202020204" pitchFamily="34" charset="-128"/>
                <a:cs typeface="Arial Unicode MS" panose="020B0604020202020204" pitchFamily="34" charset="-128"/>
              </a:rPr>
              <a:t>Ewa Wredle (SLU</a:t>
            </a:r>
            <a:r>
              <a:rPr lang="en-GB" sz="1050"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pPr marL="128588" indent="-128588">
              <a:buFont typeface="Arial" panose="020B0604020202020204" pitchFamily="34" charset="0"/>
              <a:buChar char="•"/>
            </a:pPr>
            <a:r>
              <a:rPr lang="en-GB" sz="1050" dirty="0" smtClean="0">
                <a:latin typeface="Arial Unicode MS" panose="020B0604020202020204" pitchFamily="34" charset="-128"/>
                <a:ea typeface="Arial Unicode MS" panose="020B0604020202020204" pitchFamily="34" charset="-128"/>
                <a:cs typeface="Arial Unicode MS" panose="020B0604020202020204" pitchFamily="34" charset="-128"/>
              </a:rPr>
              <a:t>Alan Duncan (ILRI)</a:t>
            </a:r>
            <a:endParaRPr lang="en-GB" sz="105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1" name="Rectangle 30"/>
          <p:cNvSpPr/>
          <p:nvPr/>
        </p:nvSpPr>
        <p:spPr>
          <a:xfrm>
            <a:off x="210063" y="4477584"/>
            <a:ext cx="1457450" cy="276999"/>
          </a:xfrm>
          <a:prstGeom prst="rect">
            <a:avLst/>
          </a:prstGeom>
        </p:spPr>
        <p:txBody>
          <a:bodyPr wrap="none">
            <a:spAutoFit/>
          </a:bodyPr>
          <a:lstStyle/>
          <a:p>
            <a:r>
              <a:rPr lang="en-US" sz="1200" b="1" dirty="0">
                <a:latin typeface="Arial Unicode MS" panose="020B0604020202020204" pitchFamily="34" charset="-128"/>
                <a:ea typeface="Arial Unicode MS" panose="020B0604020202020204" pitchFamily="34" charset="-128"/>
                <a:cs typeface="Arial Unicode MS" panose="020B0604020202020204" pitchFamily="34" charset="-128"/>
              </a:rPr>
              <a:t>Cross-Cutting staff</a:t>
            </a:r>
          </a:p>
        </p:txBody>
      </p:sp>
      <p:sp>
        <p:nvSpPr>
          <p:cNvPr id="32" name="Rectangle 31"/>
          <p:cNvSpPr/>
          <p:nvPr/>
        </p:nvSpPr>
        <p:spPr>
          <a:xfrm>
            <a:off x="2392061" y="4824145"/>
            <a:ext cx="2181998" cy="1223412"/>
          </a:xfrm>
          <a:prstGeom prst="rect">
            <a:avLst/>
          </a:prstGeom>
        </p:spPr>
        <p:txBody>
          <a:bodyPr wrap="square" numCol="1">
            <a:spAutoFit/>
          </a:bodyPr>
          <a:lstStyle/>
          <a:p>
            <a:pPr marL="128588" indent="-128588">
              <a:buFont typeface="Arial" panose="020B0604020202020204" pitchFamily="34" charset="0"/>
              <a:buChar char="•"/>
            </a:pP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Nicoline</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de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Haan</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(ILRI, gender)</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Wendy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Godek</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(CIAT CAC, gender)</a:t>
            </a:r>
          </a:p>
          <a:p>
            <a:pPr marL="128588" indent="-128588">
              <a:buFont typeface="Arial" panose="020B0604020202020204" pitchFamily="34" charset="0"/>
              <a:buChar char="•"/>
            </a:pP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Birhanu</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050" dirty="0" err="1">
                <a:latin typeface="Arial Unicode MS" panose="020B0604020202020204" pitchFamily="34" charset="-128"/>
                <a:ea typeface="Arial Unicode MS" panose="020B0604020202020204" pitchFamily="34" charset="-128"/>
                <a:cs typeface="Arial Unicode MS" panose="020B0604020202020204" pitchFamily="34" charset="-128"/>
              </a:rPr>
              <a:t>Lenjisu</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(ILRI EA, gender)</a:t>
            </a:r>
          </a:p>
          <a:p>
            <a:pPr marL="128588" indent="-128588">
              <a:buFont typeface="Arial" panose="020B0604020202020204" pitchFamily="34" charset="0"/>
              <a:buChar char="•"/>
            </a:pP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Carolina Roa (CIAT,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IP)</a:t>
            </a:r>
            <a:endParaRPr lang="es-CO" sz="105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cxnSp>
        <p:nvCxnSpPr>
          <p:cNvPr id="33" name="Straight Connector 32"/>
          <p:cNvCxnSpPr/>
          <p:nvPr/>
        </p:nvCxnSpPr>
        <p:spPr>
          <a:xfrm>
            <a:off x="210063" y="4322199"/>
            <a:ext cx="8603394"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7589377"/>
      </p:ext>
    </p:extLst>
  </p:cSld>
  <p:clrMapOvr>
    <a:masterClrMapping/>
  </p:clrMapOvr>
  <p:transition spd="slow">
    <p:wipe dir="d"/>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2"/>
          </p:nvPr>
        </p:nvSpPr>
        <p:spPr/>
        <p:txBody>
          <a:bodyPr>
            <a:normAutofit fontScale="92500" lnSpcReduction="20000"/>
          </a:bodyPr>
          <a:lstStyle/>
          <a:p>
            <a:pPr marL="0" indent="0">
              <a:lnSpc>
                <a:spcPct val="120000"/>
              </a:lnSpc>
              <a:spcBef>
                <a:spcPts val="0"/>
              </a:spcBef>
              <a:spcAft>
                <a:spcPts val="600"/>
              </a:spcAft>
              <a:buNone/>
            </a:pPr>
            <a:r>
              <a:rPr lang="en-US" dirty="0" smtClean="0"/>
              <a:t>Core </a:t>
            </a:r>
            <a:r>
              <a:rPr lang="en-US" dirty="0"/>
              <a:t>FP </a:t>
            </a:r>
            <a:r>
              <a:rPr lang="en-US" dirty="0" smtClean="0"/>
              <a:t>partners</a:t>
            </a:r>
          </a:p>
          <a:p>
            <a:pPr marL="0" indent="0">
              <a:lnSpc>
                <a:spcPct val="120000"/>
              </a:lnSpc>
              <a:spcBef>
                <a:spcPts val="0"/>
              </a:spcBef>
              <a:spcAft>
                <a:spcPts val="600"/>
              </a:spcAft>
              <a:buNone/>
            </a:pPr>
            <a:endParaRPr lang="en-US" dirty="0"/>
          </a:p>
          <a:p>
            <a:pPr>
              <a:lnSpc>
                <a:spcPct val="120000"/>
              </a:lnSpc>
              <a:spcBef>
                <a:spcPts val="0"/>
              </a:spcBef>
              <a:spcAft>
                <a:spcPts val="600"/>
              </a:spcAft>
            </a:pPr>
            <a:r>
              <a:rPr lang="en-US" b="1" dirty="0"/>
              <a:t>Advanced research partners:</a:t>
            </a:r>
          </a:p>
          <a:p>
            <a:pPr>
              <a:lnSpc>
                <a:spcPct val="120000"/>
              </a:lnSpc>
              <a:spcBef>
                <a:spcPts val="0"/>
              </a:spcBef>
              <a:spcAft>
                <a:spcPts val="600"/>
              </a:spcAft>
            </a:pPr>
            <a:r>
              <a:rPr lang="en-US" dirty="0"/>
              <a:t>FAO, CSIRO, CIRAD: To develop diagnostic and decision-support tools </a:t>
            </a:r>
          </a:p>
          <a:p>
            <a:pPr>
              <a:lnSpc>
                <a:spcPct val="120000"/>
              </a:lnSpc>
              <a:spcBef>
                <a:spcPts val="0"/>
              </a:spcBef>
              <a:spcAft>
                <a:spcPts val="600"/>
              </a:spcAft>
            </a:pPr>
            <a:r>
              <a:rPr lang="en-US" dirty="0"/>
              <a:t>UK Earlham, IBERS, Leicester: On genotyping, phenotyping and bioinformatics</a:t>
            </a:r>
          </a:p>
          <a:p>
            <a:pPr>
              <a:lnSpc>
                <a:spcPct val="120000"/>
              </a:lnSpc>
              <a:spcBef>
                <a:spcPts val="0"/>
              </a:spcBef>
              <a:spcAft>
                <a:spcPts val="600"/>
              </a:spcAft>
            </a:pPr>
            <a:r>
              <a:rPr lang="en-US" dirty="0"/>
              <a:t>EMBRAPA, IBERS, SARDI: Access to genetic material</a:t>
            </a:r>
          </a:p>
          <a:p>
            <a:pPr>
              <a:lnSpc>
                <a:spcPct val="120000"/>
              </a:lnSpc>
              <a:spcBef>
                <a:spcPts val="0"/>
              </a:spcBef>
              <a:spcAft>
                <a:spcPts val="600"/>
              </a:spcAft>
            </a:pPr>
            <a:r>
              <a:rPr lang="en-US" dirty="0"/>
              <a:t>MSU: On de-construction of lingo-cellulosic biomass</a:t>
            </a:r>
          </a:p>
          <a:p>
            <a:pPr>
              <a:lnSpc>
                <a:spcPct val="120000"/>
              </a:lnSpc>
              <a:spcBef>
                <a:spcPts val="0"/>
              </a:spcBef>
              <a:spcAft>
                <a:spcPts val="600"/>
              </a:spcAft>
            </a:pPr>
            <a:r>
              <a:rPr lang="en-US" dirty="0"/>
              <a:t>CATIE: Livestock-Environment interface</a:t>
            </a:r>
          </a:p>
          <a:p>
            <a:pPr>
              <a:lnSpc>
                <a:spcPct val="120000"/>
              </a:lnSpc>
              <a:spcBef>
                <a:spcPts val="0"/>
              </a:spcBef>
              <a:spcAft>
                <a:spcPts val="600"/>
              </a:spcAft>
            </a:pPr>
            <a:r>
              <a:rPr lang="en-US" dirty="0"/>
              <a:t>Other universities in our focus countries</a:t>
            </a:r>
          </a:p>
          <a:p>
            <a:pPr>
              <a:lnSpc>
                <a:spcPct val="120000"/>
              </a:lnSpc>
              <a:spcBef>
                <a:spcPts val="0"/>
              </a:spcBef>
              <a:spcAft>
                <a:spcPts val="600"/>
              </a:spcAft>
            </a:pPr>
            <a:r>
              <a:rPr lang="en-US" dirty="0"/>
              <a:t>NARS</a:t>
            </a:r>
            <a:endParaRPr lang="es-CO" dirty="0"/>
          </a:p>
          <a:p>
            <a:pPr>
              <a:lnSpc>
                <a:spcPct val="120000"/>
              </a:lnSpc>
              <a:spcBef>
                <a:spcPts val="0"/>
              </a:spcBef>
              <a:spcAft>
                <a:spcPts val="600"/>
              </a:spcAft>
            </a:pPr>
            <a:endParaRPr lang="en-US" dirty="0"/>
          </a:p>
        </p:txBody>
      </p:sp>
      <p:sp>
        <p:nvSpPr>
          <p:cNvPr id="6" name="Text Placeholder 5"/>
          <p:cNvSpPr>
            <a:spLocks noGrp="1"/>
          </p:cNvSpPr>
          <p:nvPr>
            <p:ph type="body" sz="quarter" idx="11"/>
          </p:nvPr>
        </p:nvSpPr>
        <p:spPr/>
        <p:txBody>
          <a:bodyPr/>
          <a:lstStyle/>
          <a:p>
            <a:r>
              <a:rPr lang="en-US" altLang="es-CO" dirty="0"/>
              <a:t>Key work partnerships of the </a:t>
            </a:r>
            <a:r>
              <a:rPr lang="en-US" altLang="es-CO" dirty="0" smtClean="0"/>
              <a:t>FP</a:t>
            </a:r>
            <a:endParaRPr lang="en-US" altLang="es-CO" dirty="0"/>
          </a:p>
        </p:txBody>
      </p:sp>
      <p:grpSp>
        <p:nvGrpSpPr>
          <p:cNvPr id="8" name="Group 7"/>
          <p:cNvGrpSpPr/>
          <p:nvPr/>
        </p:nvGrpSpPr>
        <p:grpSpPr>
          <a:xfrm>
            <a:off x="2743200" y="1207774"/>
            <a:ext cx="6172200" cy="639487"/>
            <a:chOff x="466085" y="6073834"/>
            <a:chExt cx="6797390" cy="704261"/>
          </a:xfrm>
        </p:grpSpPr>
        <p:pic>
          <p:nvPicPr>
            <p:cNvPr id="9" name="Picture 2" descr="Resultado de imagen para icarda log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6085" y="6255767"/>
              <a:ext cx="1408522" cy="3403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Resultado de imagen para ilri 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58896" y="6073834"/>
              <a:ext cx="704261" cy="70426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Resultado de imagen para slu sweden logo"/>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66244" y="6073834"/>
              <a:ext cx="701015" cy="70426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Resultado de imagen para giz logo"/>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54953" y="6219632"/>
              <a:ext cx="1408522" cy="41266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54794" y="6136869"/>
              <a:ext cx="1408522" cy="578190"/>
            </a:xfrm>
            <a:prstGeom prst="rect">
              <a:avLst/>
            </a:prstGeom>
          </p:spPr>
        </p:pic>
      </p:grpSp>
    </p:spTree>
    <p:extLst>
      <p:ext uri="{BB962C8B-B14F-4D97-AF65-F5344CB8AC3E}">
        <p14:creationId xmlns:p14="http://schemas.microsoft.com/office/powerpoint/2010/main" val="3747371493"/>
      </p:ext>
    </p:extLst>
  </p:cSld>
  <p:clrMapOvr>
    <a:masterClrMapping/>
  </p:clrMapOvr>
  <p:transition spd="slow">
    <p:wipe dir="d"/>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a:t>Key work partnerships of the </a:t>
            </a:r>
            <a:r>
              <a:rPr lang="en-US" dirty="0" smtClean="0"/>
              <a:t>FP</a:t>
            </a:r>
            <a:endParaRPr lang="en-US" dirty="0"/>
          </a:p>
        </p:txBody>
      </p:sp>
      <p:sp>
        <p:nvSpPr>
          <p:cNvPr id="6" name="Text Placeholder 5"/>
          <p:cNvSpPr>
            <a:spLocks noGrp="1"/>
          </p:cNvSpPr>
          <p:nvPr>
            <p:ph type="body" sz="quarter" idx="12"/>
          </p:nvPr>
        </p:nvSpPr>
        <p:spPr/>
        <p:txBody>
          <a:bodyPr>
            <a:normAutofit lnSpcReduction="10000"/>
          </a:bodyPr>
          <a:lstStyle/>
          <a:p>
            <a:pPr>
              <a:lnSpc>
                <a:spcPct val="120000"/>
              </a:lnSpc>
              <a:spcBef>
                <a:spcPts val="0"/>
              </a:spcBef>
              <a:spcAft>
                <a:spcPts val="600"/>
              </a:spcAft>
            </a:pPr>
            <a:r>
              <a:rPr lang="en-US" b="1" dirty="0"/>
              <a:t>Partners for leverage and scale:</a:t>
            </a:r>
          </a:p>
          <a:p>
            <a:pPr>
              <a:lnSpc>
                <a:spcPct val="120000"/>
              </a:lnSpc>
              <a:spcBef>
                <a:spcPts val="0"/>
              </a:spcBef>
              <a:spcAft>
                <a:spcPts val="600"/>
              </a:spcAft>
            </a:pPr>
            <a:r>
              <a:rPr lang="en-US" dirty="0" err="1"/>
              <a:t>Dodla</a:t>
            </a:r>
            <a:r>
              <a:rPr lang="en-US" dirty="0"/>
              <a:t> Dairy, Fertile Green Inc.: Dairy feed value chain development</a:t>
            </a:r>
          </a:p>
          <a:p>
            <a:pPr>
              <a:lnSpc>
                <a:spcPct val="120000"/>
              </a:lnSpc>
              <a:spcBef>
                <a:spcPts val="0"/>
              </a:spcBef>
              <a:spcAft>
                <a:spcPts val="600"/>
              </a:spcAft>
            </a:pPr>
            <a:r>
              <a:rPr lang="en-US" dirty="0"/>
              <a:t>Dow </a:t>
            </a:r>
            <a:r>
              <a:rPr lang="en-US" dirty="0" err="1"/>
              <a:t>Agrosciences</a:t>
            </a:r>
            <a:r>
              <a:rPr lang="en-US" dirty="0"/>
              <a:t>, </a:t>
            </a:r>
            <a:r>
              <a:rPr lang="en-US" dirty="0" err="1"/>
              <a:t>Papalotla</a:t>
            </a:r>
            <a:r>
              <a:rPr lang="en-US" dirty="0"/>
              <a:t>: Forage hybrid seed dissemination</a:t>
            </a:r>
          </a:p>
          <a:p>
            <a:pPr>
              <a:lnSpc>
                <a:spcPct val="120000"/>
              </a:lnSpc>
              <a:spcBef>
                <a:spcPts val="0"/>
              </a:spcBef>
              <a:spcAft>
                <a:spcPts val="600"/>
              </a:spcAft>
            </a:pPr>
            <a:r>
              <a:rPr lang="en-US" dirty="0"/>
              <a:t>GIZ: On innovation approaches from proof of concept to scale</a:t>
            </a:r>
          </a:p>
          <a:p>
            <a:pPr>
              <a:lnSpc>
                <a:spcPct val="120000"/>
              </a:lnSpc>
              <a:spcBef>
                <a:spcPts val="0"/>
              </a:spcBef>
              <a:spcAft>
                <a:spcPts val="600"/>
              </a:spcAft>
            </a:pPr>
            <a:r>
              <a:rPr lang="en-US" dirty="0"/>
              <a:t>SNV, </a:t>
            </a:r>
            <a:r>
              <a:rPr lang="en-US" dirty="0" err="1"/>
              <a:t>Solidaridad</a:t>
            </a:r>
            <a:r>
              <a:rPr lang="en-US" dirty="0"/>
              <a:t> Network, Heifer International: Uptake of feed and forage technologies</a:t>
            </a:r>
          </a:p>
          <a:p>
            <a:pPr>
              <a:lnSpc>
                <a:spcPct val="120000"/>
              </a:lnSpc>
              <a:spcBef>
                <a:spcPts val="0"/>
              </a:spcBef>
              <a:spcAft>
                <a:spcPts val="600"/>
              </a:spcAft>
            </a:pPr>
            <a:r>
              <a:rPr lang="en-US" dirty="0"/>
              <a:t>National Dairy Boards and Roundtables: Validation of research, influencing policy making </a:t>
            </a:r>
            <a:r>
              <a:rPr lang="en-US" dirty="0" smtClean="0"/>
              <a:t>processes</a:t>
            </a:r>
            <a:endParaRPr lang="en-US" dirty="0"/>
          </a:p>
        </p:txBody>
      </p:sp>
    </p:spTree>
    <p:extLst>
      <p:ext uri="{BB962C8B-B14F-4D97-AF65-F5344CB8AC3E}">
        <p14:creationId xmlns:p14="http://schemas.microsoft.com/office/powerpoint/2010/main" val="798207326"/>
      </p:ext>
    </p:extLst>
  </p:cSld>
  <p:clrMapOvr>
    <a:masterClrMapping/>
  </p:clrMapOvr>
  <p:transition spd="slow">
    <p:wipe dir="d"/>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US" altLang="es-CO" dirty="0"/>
              <a:t>Key work partnerships of the </a:t>
            </a:r>
            <a:r>
              <a:rPr lang="en-US" altLang="es-CO" dirty="0" smtClean="0"/>
              <a:t>FP</a:t>
            </a:r>
            <a:endParaRPr lang="en-US" altLang="es-CO" dirty="0"/>
          </a:p>
        </p:txBody>
      </p:sp>
      <p:sp>
        <p:nvSpPr>
          <p:cNvPr id="5" name="Text Placeholder 4"/>
          <p:cNvSpPr>
            <a:spLocks noGrp="1"/>
          </p:cNvSpPr>
          <p:nvPr>
            <p:ph type="body" sz="quarter" idx="12"/>
          </p:nvPr>
        </p:nvSpPr>
        <p:spPr/>
        <p:txBody>
          <a:bodyPr>
            <a:normAutofit/>
          </a:bodyPr>
          <a:lstStyle/>
          <a:p>
            <a:pPr>
              <a:lnSpc>
                <a:spcPct val="120000"/>
              </a:lnSpc>
              <a:spcBef>
                <a:spcPts val="0"/>
              </a:spcBef>
              <a:spcAft>
                <a:spcPts val="600"/>
              </a:spcAft>
            </a:pPr>
            <a:r>
              <a:rPr lang="en-US" b="1" dirty="0"/>
              <a:t>Cross-CRP collaboration:</a:t>
            </a:r>
          </a:p>
          <a:p>
            <a:pPr>
              <a:lnSpc>
                <a:spcPct val="120000"/>
              </a:lnSpc>
              <a:spcBef>
                <a:spcPts val="0"/>
              </a:spcBef>
              <a:spcAft>
                <a:spcPts val="600"/>
              </a:spcAft>
            </a:pPr>
            <a:r>
              <a:rPr lang="en-US" dirty="0"/>
              <a:t>PIM</a:t>
            </a:r>
          </a:p>
          <a:p>
            <a:pPr>
              <a:lnSpc>
                <a:spcPct val="120000"/>
              </a:lnSpc>
              <a:spcBef>
                <a:spcPts val="0"/>
              </a:spcBef>
              <a:spcAft>
                <a:spcPts val="600"/>
              </a:spcAft>
            </a:pPr>
            <a:r>
              <a:rPr lang="en-US" dirty="0"/>
              <a:t>Full-Purpose Crops Initiative (across Crop CRPs)</a:t>
            </a:r>
          </a:p>
          <a:p>
            <a:pPr>
              <a:lnSpc>
                <a:spcPct val="120000"/>
              </a:lnSpc>
              <a:spcBef>
                <a:spcPts val="0"/>
              </a:spcBef>
              <a:spcAft>
                <a:spcPts val="600"/>
              </a:spcAft>
            </a:pPr>
            <a:r>
              <a:rPr lang="en-US" dirty="0"/>
              <a:t>BNI Consortium</a:t>
            </a:r>
          </a:p>
          <a:p>
            <a:pPr>
              <a:lnSpc>
                <a:spcPct val="120000"/>
              </a:lnSpc>
              <a:spcBef>
                <a:spcPts val="0"/>
              </a:spcBef>
              <a:spcAft>
                <a:spcPts val="600"/>
              </a:spcAft>
            </a:pPr>
            <a:r>
              <a:rPr lang="en-US" dirty="0"/>
              <a:t>Excellence in Breeding Platform</a:t>
            </a:r>
          </a:p>
          <a:p>
            <a:pPr>
              <a:lnSpc>
                <a:spcPct val="120000"/>
              </a:lnSpc>
              <a:spcBef>
                <a:spcPts val="0"/>
              </a:spcBef>
              <a:spcAft>
                <a:spcPts val="600"/>
              </a:spcAft>
            </a:pPr>
            <a:r>
              <a:rPr lang="en-US" dirty="0" err="1"/>
              <a:t>Genebanks</a:t>
            </a:r>
            <a:r>
              <a:rPr lang="en-US" dirty="0"/>
              <a:t> Platform</a:t>
            </a:r>
          </a:p>
          <a:p>
            <a:pPr>
              <a:lnSpc>
                <a:spcPct val="120000"/>
              </a:lnSpc>
              <a:spcBef>
                <a:spcPts val="0"/>
              </a:spcBef>
              <a:spcAft>
                <a:spcPts val="600"/>
              </a:spcAft>
            </a:pPr>
            <a:r>
              <a:rPr lang="en-US" dirty="0"/>
              <a:t>Collaborative </a:t>
            </a:r>
            <a:r>
              <a:rPr lang="en-US" dirty="0" err="1"/>
              <a:t>Plaform</a:t>
            </a:r>
            <a:r>
              <a:rPr lang="en-US" dirty="0"/>
              <a:t> for Gender Research</a:t>
            </a:r>
          </a:p>
          <a:p>
            <a:pPr>
              <a:lnSpc>
                <a:spcPct val="120000"/>
              </a:lnSpc>
              <a:spcBef>
                <a:spcPts val="0"/>
              </a:spcBef>
              <a:spcAft>
                <a:spcPts val="600"/>
              </a:spcAft>
            </a:pPr>
            <a:r>
              <a:rPr lang="en-US" dirty="0"/>
              <a:t>Big Data </a:t>
            </a:r>
            <a:r>
              <a:rPr lang="en-US" dirty="0" smtClean="0"/>
              <a:t>(?)</a:t>
            </a:r>
            <a:endParaRPr lang="es-CO" dirty="0"/>
          </a:p>
        </p:txBody>
      </p:sp>
    </p:spTree>
    <p:extLst>
      <p:ext uri="{BB962C8B-B14F-4D97-AF65-F5344CB8AC3E}">
        <p14:creationId xmlns:p14="http://schemas.microsoft.com/office/powerpoint/2010/main" val="1783245092"/>
      </p:ext>
    </p:extLst>
  </p:cSld>
  <p:clrMapOvr>
    <a:masterClrMapping/>
  </p:clrMapOvr>
  <p:transition spd="slow">
    <p:wipe dir="d"/>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pPr algn="l"/>
            <a:r>
              <a:rPr lang="en-US" dirty="0" smtClean="0"/>
              <a:t>FP Theory of Change</a:t>
            </a:r>
            <a:endParaRPr lang="es-CO" dirty="0"/>
          </a:p>
        </p:txBody>
      </p:sp>
      <p:pic>
        <p:nvPicPr>
          <p:cNvPr id="6" name="Picture 5"/>
          <p:cNvPicPr>
            <a:picLocks noChangeAspect="1"/>
          </p:cNvPicPr>
          <p:nvPr/>
        </p:nvPicPr>
        <p:blipFill>
          <a:blip r:embed="rId2"/>
          <a:stretch>
            <a:fillRect/>
          </a:stretch>
        </p:blipFill>
        <p:spPr>
          <a:xfrm>
            <a:off x="152400" y="1219200"/>
            <a:ext cx="8898817" cy="5029200"/>
          </a:xfrm>
          <a:prstGeom prst="rect">
            <a:avLst/>
          </a:prstGeom>
        </p:spPr>
      </p:pic>
    </p:spTree>
    <p:extLst>
      <p:ext uri="{BB962C8B-B14F-4D97-AF65-F5344CB8AC3E}">
        <p14:creationId xmlns:p14="http://schemas.microsoft.com/office/powerpoint/2010/main" val="2386916251"/>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livestockcrp_template_ppt" id="{E1764F3D-B1A1-43C9-BCBB-F21A16E6FEA3}" vid="{A3E826E9-A3A8-4606-A01B-C1B4E4E5C1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8f3fd67c2581899dd3ce3ce4f3036a0a">
  <xsd:schema xmlns:xsd="http://www.w3.org/2001/XMLSchema" xmlns:xs="http://www.w3.org/2001/XMLSchema" xmlns:p="http://schemas.microsoft.com/office/2006/metadata/properties" xmlns:ns2="9f5e9607-a28b-487e-b093-da60e75ee109" targetNamespace="http://schemas.microsoft.com/office/2006/metadata/properties" ma:root="true" ma:fieldsID="7bab1580e1166506c132b14b5bd181b3"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9CAA18-B8ED-4A5F-AE1D-7FAA1652DFD8}">
  <ds:schemaRefs>
    <ds:schemaRef ds:uri="http://schemas.microsoft.com/sharepoint/v3/contenttype/forms"/>
  </ds:schemaRefs>
</ds:datastoreItem>
</file>

<file path=customXml/itemProps2.xml><?xml version="1.0" encoding="utf-8"?>
<ds:datastoreItem xmlns:ds="http://schemas.openxmlformats.org/officeDocument/2006/customXml" ds:itemID="{1FB85590-8B73-4576-93CE-79ECAF74AFCD}">
  <ds:schemaRefs>
    <ds:schemaRef ds:uri="http://schemas.microsoft.com/office/infopath/2007/PartnerControls"/>
    <ds:schemaRef ds:uri="http://schemas.microsoft.com/office/2006/metadata/properties"/>
    <ds:schemaRef ds:uri="http://schemas.microsoft.com/office/2006/documentManagement/types"/>
    <ds:schemaRef ds:uri="http://purl.org/dc/dcmitype/"/>
    <ds:schemaRef ds:uri="http://purl.org/dc/elements/1.1/"/>
    <ds:schemaRef ds:uri="http://purl.org/dc/terms/"/>
    <ds:schemaRef ds:uri="http://schemas.openxmlformats.org/package/2006/metadata/core-properties"/>
    <ds:schemaRef ds:uri="9f5e9607-a28b-487e-b093-da60e75ee109"/>
    <ds:schemaRef ds:uri="http://www.w3.org/XML/1998/namespace"/>
  </ds:schemaRefs>
</ds:datastoreItem>
</file>

<file path=customXml/itemProps3.xml><?xml version="1.0" encoding="utf-8"?>
<ds:datastoreItem xmlns:ds="http://schemas.openxmlformats.org/officeDocument/2006/customXml" ds:itemID="{F079E4C7-076F-4F08-A35D-FFC7A5736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livestockcrp_powerpoint_template</Template>
  <TotalTime>0</TotalTime>
  <Words>14047</Words>
  <Application>Microsoft Office PowerPoint</Application>
  <PresentationFormat>On-screen Show (4:3)</PresentationFormat>
  <Paragraphs>2056</Paragraphs>
  <Slides>89</Slides>
  <Notes>49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89</vt:i4>
      </vt:variant>
    </vt:vector>
  </HeadingPairs>
  <TitlesOfParts>
    <vt:vector size="95" baseType="lpstr">
      <vt:lpstr>Arial Unicode MS</vt:lpstr>
      <vt:lpstr>Arial</vt:lpstr>
      <vt:lpstr>Calibri</vt:lpstr>
      <vt:lpstr>Times New Roman</vt:lpstr>
      <vt:lpstr>Wingdings</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2017-11-08T11:35:39Z</dcterms:created>
  <dcterms:modified xsi:type="dcterms:W3CDTF">2017-12-11T15:36:15Z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